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sldIdLst>
    <p:sldId id="257" r:id="rId2"/>
    <p:sldId id="476" r:id="rId3"/>
    <p:sldId id="477" r:id="rId4"/>
    <p:sldId id="478" r:id="rId5"/>
    <p:sldId id="550" r:id="rId6"/>
    <p:sldId id="479" r:id="rId7"/>
    <p:sldId id="551" r:id="rId8"/>
    <p:sldId id="552" r:id="rId9"/>
    <p:sldId id="554" r:id="rId10"/>
    <p:sldId id="557" r:id="rId11"/>
    <p:sldId id="585" r:id="rId12"/>
    <p:sldId id="586" r:id="rId13"/>
    <p:sldId id="587" r:id="rId14"/>
    <p:sldId id="588" r:id="rId15"/>
    <p:sldId id="589" r:id="rId16"/>
    <p:sldId id="590" r:id="rId17"/>
    <p:sldId id="591" r:id="rId18"/>
    <p:sldId id="592" r:id="rId19"/>
    <p:sldId id="593" r:id="rId20"/>
    <p:sldId id="555" r:id="rId21"/>
    <p:sldId id="556" r:id="rId22"/>
    <p:sldId id="558" r:id="rId23"/>
    <p:sldId id="559" r:id="rId24"/>
    <p:sldId id="560" r:id="rId25"/>
    <p:sldId id="561" r:id="rId26"/>
    <p:sldId id="562" r:id="rId27"/>
    <p:sldId id="563" r:id="rId28"/>
    <p:sldId id="564" r:id="rId29"/>
    <p:sldId id="584" r:id="rId30"/>
    <p:sldId id="565" r:id="rId31"/>
    <p:sldId id="566" r:id="rId32"/>
    <p:sldId id="610" r:id="rId33"/>
    <p:sldId id="611" r:id="rId34"/>
    <p:sldId id="612" r:id="rId35"/>
    <p:sldId id="613" r:id="rId36"/>
    <p:sldId id="614" r:id="rId37"/>
    <p:sldId id="615" r:id="rId38"/>
    <p:sldId id="616" r:id="rId39"/>
    <p:sldId id="617" r:id="rId40"/>
    <p:sldId id="618" r:id="rId41"/>
    <p:sldId id="619" r:id="rId42"/>
    <p:sldId id="620" r:id="rId43"/>
    <p:sldId id="621" r:id="rId44"/>
    <p:sldId id="622" r:id="rId45"/>
    <p:sldId id="623" r:id="rId46"/>
    <p:sldId id="608" r:id="rId47"/>
    <p:sldId id="624" r:id="rId48"/>
    <p:sldId id="625" r:id="rId49"/>
    <p:sldId id="626" r:id="rId50"/>
    <p:sldId id="627" r:id="rId51"/>
    <p:sldId id="628" r:id="rId52"/>
    <p:sldId id="629" r:id="rId53"/>
    <p:sldId id="609" r:id="rId54"/>
    <p:sldId id="630" r:id="rId55"/>
    <p:sldId id="631" r:id="rId56"/>
    <p:sldId id="632" r:id="rId57"/>
    <p:sldId id="633" r:id="rId58"/>
    <p:sldId id="634" r:id="rId59"/>
    <p:sldId id="635" r:id="rId60"/>
    <p:sldId id="636" r:id="rId61"/>
    <p:sldId id="637" r:id="rId62"/>
    <p:sldId id="638" r:id="rId63"/>
    <p:sldId id="639" r:id="rId64"/>
    <p:sldId id="640" r:id="rId65"/>
    <p:sldId id="641" r:id="rId66"/>
    <p:sldId id="642" r:id="rId67"/>
    <p:sldId id="643" r:id="rId6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ME" initials="H" lastIdx="1" clrIdx="0">
    <p:extLst>
      <p:ext uri="{19B8F6BF-5375-455C-9EA6-DF929625EA0E}">
        <p15:presenceInfo xmlns:p15="http://schemas.microsoft.com/office/powerpoint/2012/main" userId="HOM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62" autoAdjust="0"/>
    <p:restoredTop sz="80805" autoAdjust="0"/>
  </p:normalViewPr>
  <p:slideViewPr>
    <p:cSldViewPr>
      <p:cViewPr varScale="1">
        <p:scale>
          <a:sx n="86" d="100"/>
          <a:sy n="86" d="100"/>
        </p:scale>
        <p:origin x="1714"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9EB2C97F-7CCE-4271-BD34-2968F709ED76}" type="datetimeFigureOut">
              <a:rPr lang="ru-RU" smtClean="0"/>
              <a:pPr/>
              <a:t>10.04.2024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DFC547-DF60-45D1-B3B5-F59EBE6DFF4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EB2C97F-7CCE-4271-BD34-2968F709ED76}" type="datetimeFigureOut">
              <a:rPr lang="ru-RU" smtClean="0"/>
              <a:pPr/>
              <a:t>10.04.2024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DFC547-DF60-45D1-B3B5-F59EBE6DFF4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EB2C97F-7CCE-4271-BD34-2968F709ED76}" type="datetimeFigureOut">
              <a:rPr lang="ru-RU" smtClean="0"/>
              <a:pPr/>
              <a:t>10.04.2024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DFC547-DF60-45D1-B3B5-F59EBE6DFF4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EB2C97F-7CCE-4271-BD34-2968F709ED76}" type="datetimeFigureOut">
              <a:rPr lang="ru-RU" smtClean="0"/>
              <a:pPr/>
              <a:t>10.04.2024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DFC547-DF60-45D1-B3B5-F59EBE6DFF4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9EB2C97F-7CCE-4271-BD34-2968F709ED76}" type="datetimeFigureOut">
              <a:rPr lang="ru-RU" smtClean="0"/>
              <a:pPr/>
              <a:t>10.04.2024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DFC547-DF60-45D1-B3B5-F59EBE6DFF4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9EB2C97F-7CCE-4271-BD34-2968F709ED76}" type="datetimeFigureOut">
              <a:rPr lang="ru-RU" smtClean="0"/>
              <a:pPr/>
              <a:t>10.04.2024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DFC547-DF60-45D1-B3B5-F59EBE6DFF4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9EB2C97F-7CCE-4271-BD34-2968F709ED76}" type="datetimeFigureOut">
              <a:rPr lang="ru-RU" smtClean="0"/>
              <a:pPr/>
              <a:t>10.04.2024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BDFC547-DF60-45D1-B3B5-F59EBE6DFF4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9EB2C97F-7CCE-4271-BD34-2968F709ED76}" type="datetimeFigureOut">
              <a:rPr lang="ru-RU" smtClean="0"/>
              <a:pPr/>
              <a:t>10.04.2024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BDFC547-DF60-45D1-B3B5-F59EBE6DFF4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EB2C97F-7CCE-4271-BD34-2968F709ED76}" type="datetimeFigureOut">
              <a:rPr lang="ru-RU" smtClean="0"/>
              <a:pPr/>
              <a:t>10.04.2024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BDFC547-DF60-45D1-B3B5-F59EBE6DFF4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9EB2C97F-7CCE-4271-BD34-2968F709ED76}" type="datetimeFigureOut">
              <a:rPr lang="ru-RU" smtClean="0"/>
              <a:pPr/>
              <a:t>10.04.2024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DFC547-DF60-45D1-B3B5-F59EBE6DFF4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9EB2C97F-7CCE-4271-BD34-2968F709ED76}" type="datetimeFigureOut">
              <a:rPr lang="ru-RU" smtClean="0"/>
              <a:pPr/>
              <a:t>10.04.2024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DFC547-DF60-45D1-B3B5-F59EBE6DFF4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B2C97F-7CCE-4271-BD34-2968F709ED76}" type="datetimeFigureOut">
              <a:rPr lang="ru-RU" smtClean="0"/>
              <a:pPr/>
              <a:t>10.04.2024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DFC547-DF60-45D1-B3B5-F59EBE6DFF4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928670"/>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000768"/>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26" name="Rectangle 2"/>
          <p:cNvSpPr>
            <a:spLocks noChangeArrowheads="1"/>
          </p:cNvSpPr>
          <p:nvPr/>
        </p:nvSpPr>
        <p:spPr bwMode="auto">
          <a:xfrm>
            <a:off x="323528" y="4278806"/>
            <a:ext cx="8352928" cy="8162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0955" algn="ctr">
              <a:lnSpc>
                <a:spcPct val="98000"/>
              </a:lnSpc>
              <a:spcBef>
                <a:spcPts val="5"/>
              </a:spcBef>
            </a:pPr>
            <a:r>
              <a:rPr kumimoji="0" lang="ru-RU" sz="2400" b="1" i="0" u="none" strike="noStrike" cap="none" normalizeH="0" baseline="0" dirty="0">
                <a:ln>
                  <a:noFill/>
                </a:ln>
                <a:solidFill>
                  <a:schemeClr val="tx1"/>
                </a:solidFill>
                <a:effectLst/>
              </a:rPr>
              <a:t> </a:t>
            </a:r>
            <a:r>
              <a:rPr kumimoji="0" lang="en-US" sz="2400" b="1" i="0" u="none" strike="noStrike" cap="none" normalizeH="0" baseline="0" dirty="0">
                <a:ln>
                  <a:noFill/>
                </a:ln>
                <a:solidFill>
                  <a:schemeClr val="tx1"/>
                </a:solidFill>
                <a:effectLst/>
              </a:rPr>
              <a:t>“</a:t>
            </a:r>
            <a:r>
              <a:rPr lang="ru-RU" sz="1800" b="1" dirty="0">
                <a:solidFill>
                  <a:srgbClr val="000000"/>
                </a:solidFill>
                <a:effectLst/>
                <a:latin typeface="Times New Roman" panose="02020603050405020304" pitchFamily="18" charset="0"/>
                <a:ea typeface="Times New Roman" panose="02020603050405020304" pitchFamily="18" charset="0"/>
              </a:rPr>
              <a:t>Особенности формирования и исполнения бюджета муниципального образования Кольский муниципальный район Мурманской области</a:t>
            </a:r>
            <a:r>
              <a:rPr kumimoji="0" lang="en-US" sz="2400" b="1" i="0" u="none" strike="noStrike" cap="none" normalizeH="0" baseline="0" dirty="0">
                <a:ln>
                  <a:noFill/>
                </a:ln>
                <a:solidFill>
                  <a:schemeClr val="tx1"/>
                </a:solidFill>
                <a:effectLst/>
              </a:rPr>
              <a:t>”</a:t>
            </a:r>
            <a:endParaRPr kumimoji="0" lang="ru-RU" sz="2400" b="1" i="0" u="none" strike="noStrike" cap="none" normalizeH="0" baseline="0" dirty="0">
              <a:ln>
                <a:noFill/>
              </a:ln>
              <a:solidFill>
                <a:schemeClr val="tx1"/>
              </a:solidFill>
              <a:effectLst/>
            </a:endParaRPr>
          </a:p>
        </p:txBody>
      </p:sp>
      <p:sp>
        <p:nvSpPr>
          <p:cNvPr id="1027" name="Rectangle 3"/>
          <p:cNvSpPr>
            <a:spLocks noChangeArrowheads="1"/>
          </p:cNvSpPr>
          <p:nvPr/>
        </p:nvSpPr>
        <p:spPr bwMode="auto">
          <a:xfrm>
            <a:off x="142844" y="6072206"/>
            <a:ext cx="871543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a:ln>
                  <a:noFill/>
                </a:ln>
                <a:solidFill>
                  <a:schemeClr val="tx1"/>
                </a:solidFill>
                <a:effectLst/>
                <a:latin typeface="Calibri" pitchFamily="34" charset="0"/>
                <a:ea typeface="Calibri" pitchFamily="34" charset="0"/>
                <a:cs typeface="Times New Roman" pitchFamily="18" charset="0"/>
              </a:rPr>
              <a:t>Преподаватель Завьялова Ольга Сергеевна</a:t>
            </a:r>
          </a:p>
          <a:p>
            <a:pPr marL="0" marR="0" lvl="0" indent="0"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dirty="0">
              <a:ln>
                <a:noFill/>
              </a:ln>
              <a:solidFill>
                <a:schemeClr val="tx1"/>
              </a:solidFill>
              <a:effectLst/>
              <a:latin typeface="Arial" pitchFamily="34" charset="0"/>
            </a:endParaRPr>
          </a:p>
        </p:txBody>
      </p:sp>
      <p:sp>
        <p:nvSpPr>
          <p:cNvPr id="2" name="AutoShape 2" descr="Лого МАУ">
            <a:extLst>
              <a:ext uri="{FF2B5EF4-FFF2-40B4-BE49-F238E27FC236}">
                <a16:creationId xmlns:a16="http://schemas.microsoft.com/office/drawing/2014/main" id="{A11019C2-15A3-4D59-9F6E-FDFFB0F2088F}"/>
              </a:ext>
            </a:extLst>
          </p:cNvPr>
          <p:cNvSpPr>
            <a:spLocks noChangeAspect="1" noChangeArrowheads="1"/>
          </p:cNvSpPr>
          <p:nvPr/>
        </p:nvSpPr>
        <p:spPr bwMode="auto">
          <a:xfrm>
            <a:off x="5098597" y="2996407"/>
            <a:ext cx="133614" cy="13361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Лого МАУ">
            <a:extLst>
              <a:ext uri="{FF2B5EF4-FFF2-40B4-BE49-F238E27FC236}">
                <a16:creationId xmlns:a16="http://schemas.microsoft.com/office/drawing/2014/main" id="{412A26B8-D23E-44A9-9025-2FF9B28D3BBF}"/>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6" descr="МАУ">
            <a:extLst>
              <a:ext uri="{FF2B5EF4-FFF2-40B4-BE49-F238E27FC236}">
                <a16:creationId xmlns:a16="http://schemas.microsoft.com/office/drawing/2014/main" id="{68A2EAF7-1976-44A8-9937-C6D30C870558}"/>
              </a:ext>
            </a:extLst>
          </p:cNvPr>
          <p:cNvSpPr>
            <a:spLocks noChangeAspect="1" noChangeArrowheads="1"/>
          </p:cNvSpPr>
          <p:nvPr/>
        </p:nvSpPr>
        <p:spPr bwMode="auto">
          <a:xfrm>
            <a:off x="4724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3" name="TextBox 12">
            <a:extLst>
              <a:ext uri="{FF2B5EF4-FFF2-40B4-BE49-F238E27FC236}">
                <a16:creationId xmlns:a16="http://schemas.microsoft.com/office/drawing/2014/main" id="{3BE8D3A4-D479-432E-952D-10A1629B2551}"/>
              </a:ext>
            </a:extLst>
          </p:cNvPr>
          <p:cNvSpPr txBox="1"/>
          <p:nvPr/>
        </p:nvSpPr>
        <p:spPr>
          <a:xfrm>
            <a:off x="2339752" y="257414"/>
            <a:ext cx="7704856" cy="412742"/>
          </a:xfrm>
          <a:prstGeom prst="rect">
            <a:avLst/>
          </a:prstGeom>
          <a:noFill/>
        </p:spPr>
        <p:txBody>
          <a:bodyPr wrap="square">
            <a:spAutoFit/>
          </a:bodyPr>
          <a:lstStyle/>
          <a:p>
            <a:pPr>
              <a:lnSpc>
                <a:spcPts val="2700"/>
              </a:lnSpc>
              <a:spcAft>
                <a:spcPts val="600"/>
              </a:spcAft>
            </a:pPr>
            <a:r>
              <a:rPr lang="ru-RU" sz="1800" b="1" kern="1800" dirty="0">
                <a:solidFill>
                  <a:srgbClr val="0A0A0A"/>
                </a:solidFill>
                <a:effectLst/>
                <a:latin typeface="Merriweather" panose="020B0604020202020204" pitchFamily="2" charset="-52"/>
                <a:ea typeface="Times New Roman" panose="02020603050405020304" pitchFamily="18" charset="0"/>
                <a:cs typeface="Times New Roman" panose="02020603050405020304" pitchFamily="18" charset="0"/>
              </a:rPr>
              <a:t>Мурманский Арктический Университет</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32" name="Picture 8">
            <a:extLst>
              <a:ext uri="{FF2B5EF4-FFF2-40B4-BE49-F238E27FC236}">
                <a16:creationId xmlns:a16="http://schemas.microsoft.com/office/drawing/2014/main" id="{47341400-906D-4D16-AB9C-0C14EFF2A52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1142358"/>
            <a:ext cx="4008410" cy="28810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Глава муниципального образования Кольский район является высшим должностным лицом муниципального образования, наделяется уставом муниципального образования Кольский район полномочиями по решению вопросов местного значения. Главе муниципального образования подчиняются все вопросы организации местного самоуправления, в том числе он имеет полномочия в области планирования бюджета и финансов.</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За финансовое обеспечение жизни района отвечает Управление финансов администрации Кольского района.</a:t>
            </a:r>
          </a:p>
          <a:p>
            <a:pPr indent="450215" algn="just">
              <a:lnSpc>
                <a:spcPct val="150000"/>
              </a:lnSpc>
              <a:spcAft>
                <a:spcPts val="800"/>
              </a:spcAft>
            </a:pP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10</a:t>
            </a:fld>
            <a:endParaRPr lang="ru-RU" dirty="0">
              <a:solidFill>
                <a:schemeClr val="tx1"/>
              </a:solidFill>
            </a:endParaRPr>
          </a:p>
        </p:txBody>
      </p:sp>
    </p:spTree>
    <p:extLst>
      <p:ext uri="{BB962C8B-B14F-4D97-AF65-F5344CB8AC3E}">
        <p14:creationId xmlns:p14="http://schemas.microsoft.com/office/powerpoint/2010/main" val="3189821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Управление финансов администрации Кольского района является структурным подразделением администрации района, обеспечивающим в пределах своей компетенции проведение единой финансовой, бюджетной и налоговой политики в муниципальном образовании Кольский район.</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11</a:t>
            </a:fld>
            <a:endParaRPr lang="ru-RU" dirty="0">
              <a:solidFill>
                <a:schemeClr val="tx1"/>
              </a:solidFill>
            </a:endParaRPr>
          </a:p>
        </p:txBody>
      </p:sp>
    </p:spTree>
    <p:extLst>
      <p:ext uri="{BB962C8B-B14F-4D97-AF65-F5344CB8AC3E}">
        <p14:creationId xmlns:p14="http://schemas.microsoft.com/office/powerpoint/2010/main" val="1380940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Бюджетный процесс в муниципальном образовании Кольский район осуществляется в соответствии с Бюджетным кодексом Российской Федерации, Федеральным законом от 06 октября 2003 года № 131-ФЗ «Об общих принципах организации местного самоуправления в Российской Федерации», Положением о бюджетном процессе в муниципальном образовании Кольский район, утвержденного решением Совета депутатов Кольского района от 30.08.2012 № 18/3 (в редакции решения Совета депутатов от 22.12.2022 № 19/2). Цель формирования и исполнения бюджета Кольского района - содействие развитию муниципального образования путем проведения обоснованной налоговой политики и финансирования бюджетных расходов.</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12</a:t>
            </a:fld>
            <a:endParaRPr lang="ru-RU" dirty="0">
              <a:solidFill>
                <a:schemeClr val="tx1"/>
              </a:solidFill>
            </a:endParaRPr>
          </a:p>
        </p:txBody>
      </p:sp>
    </p:spTree>
    <p:extLst>
      <p:ext uri="{BB962C8B-B14F-4D97-AF65-F5344CB8AC3E}">
        <p14:creationId xmlns:p14="http://schemas.microsoft.com/office/powerpoint/2010/main" val="40646222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Рассмотрим состав участников бюджетного процесса муниципального образования Кольский район и их функции.</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Участниками бюджетного процесса в муниципальном образовании Кольский район Мурманской области являются:</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Глава Кольского района;</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Совет депутатов Кольского района;</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Администрация Кольского района;</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Контрольно-счетная палата Кольского района; </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Финансовый орган администрации Кольского района; </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13</a:t>
            </a:fld>
            <a:endParaRPr lang="ru-RU" dirty="0">
              <a:solidFill>
                <a:schemeClr val="tx1"/>
              </a:solidFill>
            </a:endParaRPr>
          </a:p>
        </p:txBody>
      </p:sp>
    </p:spTree>
    <p:extLst>
      <p:ext uri="{BB962C8B-B14F-4D97-AF65-F5344CB8AC3E}">
        <p14:creationId xmlns:p14="http://schemas.microsoft.com/office/powerpoint/2010/main" val="5556594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главные распорядители (распорядители) средств бюджета Кольского района;</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-главные администраторы (администраторы) доходов бюджета Кольского района; </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главный администратор (администратор) источников финансирования дефицита бюджета Кольского района;</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получатели бюджетных средств. </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14</a:t>
            </a:fld>
            <a:endParaRPr lang="ru-RU" dirty="0">
              <a:solidFill>
                <a:schemeClr val="tx1"/>
              </a:solidFill>
            </a:endParaRPr>
          </a:p>
        </p:txBody>
      </p:sp>
    </p:spTree>
    <p:extLst>
      <p:ext uri="{BB962C8B-B14F-4D97-AF65-F5344CB8AC3E}">
        <p14:creationId xmlns:p14="http://schemas.microsoft.com/office/powerpoint/2010/main" val="1429573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Совет депутатов Кольского района рассматривает и утверждает местный бюджет и годовой отчет об исполнении бюджета, формирует и определяет правовой статус муниципальных органов, осуществляющих контроль за исполнением местного бюджета, осуществляют другие полномочия в соответствии с бюджетным законодательством и правовыми актами органов местного самоуправления.</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15</a:t>
            </a:fld>
            <a:endParaRPr lang="ru-RU" dirty="0">
              <a:solidFill>
                <a:schemeClr val="tx1"/>
              </a:solidFill>
            </a:endParaRPr>
          </a:p>
        </p:txBody>
      </p:sp>
    </p:spTree>
    <p:extLst>
      <p:ext uri="{BB962C8B-B14F-4D97-AF65-F5344CB8AC3E}">
        <p14:creationId xmlns:p14="http://schemas.microsoft.com/office/powerpoint/2010/main" val="11131577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Управление финансов администрации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организует составление и составляет проект бюджета Кольского района, представляет его в администрацию Кольского района с необходимыми документами и материалами для рассмотрения, одобрения и внесения его в Совет депутатов; </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организует исполнение бюджета Кольского района на основе сводной бюджетной росписи и кассового плана;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утверждает порядок представления в финансовый орган администрации Кольского района утвержденных местных бюджетов, отчетов об исполнении местных бюджетов и иной бюджетной отчетности;</a:t>
            </a:r>
          </a:p>
          <a:p>
            <a:pPr indent="450215" algn="just">
              <a:lnSpc>
                <a:spcPct val="150000"/>
              </a:lnSpc>
            </a:pPr>
            <a:endParaRPr lang="ru-RU" sz="1800" dirty="0">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16</a:t>
            </a:fld>
            <a:endParaRPr lang="ru-RU" dirty="0">
              <a:solidFill>
                <a:schemeClr val="tx1"/>
              </a:solidFill>
            </a:endParaRPr>
          </a:p>
        </p:txBody>
      </p:sp>
    </p:spTree>
    <p:extLst>
      <p:ext uri="{BB962C8B-B14F-4D97-AF65-F5344CB8AC3E}">
        <p14:creationId xmlns:p14="http://schemas.microsoft.com/office/powerpoint/2010/main" val="42631601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53507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составляет, утверждает порядок и ведет сводную бюджетную роспись;</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осуществляет ведение муниципальной долговой книги;</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ежемесячно составляет и представляет отчет о кассовом исполнении консолидированного бюджета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утверждает порядок составления и ведения кассового плана;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представляет бюджетную отчетность бюджета Кольского района в Совет депутатов и администрацию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осуществляет функции внутреннего муниципального финансового контроля;</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разрабатывает и представляет в администрацию Кольского района основные направления бюджетной и налоговой политики;</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формирует и ведет реестр расходных обязательств муниципального образования Кольский район. </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17</a:t>
            </a:fld>
            <a:endParaRPr lang="ru-RU" dirty="0">
              <a:solidFill>
                <a:schemeClr val="tx1"/>
              </a:solidFill>
            </a:endParaRPr>
          </a:p>
        </p:txBody>
      </p:sp>
    </p:spTree>
    <p:extLst>
      <p:ext uri="{BB962C8B-B14F-4D97-AF65-F5344CB8AC3E}">
        <p14:creationId xmlns:p14="http://schemas.microsoft.com/office/powerpoint/2010/main" val="8232191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Главный распорядитель средств местного бюджета — орган местного самоуправления, имеющий право распределять бюджетные средства по подведомственным распорядителям и получателям средств местного бюджета, определенные ведомственной классификацией расходов местного бюджета.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Главными распорядителями и получателями бюджетных средств   бюджета Кольского района являются:</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Совет депутатов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Администрация Кольского района;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18</a:t>
            </a:fld>
            <a:endParaRPr lang="ru-RU" dirty="0">
              <a:solidFill>
                <a:schemeClr val="tx1"/>
              </a:solidFill>
            </a:endParaRPr>
          </a:p>
        </p:txBody>
      </p:sp>
    </p:spTree>
    <p:extLst>
      <p:ext uri="{BB962C8B-B14F-4D97-AF65-F5344CB8AC3E}">
        <p14:creationId xmlns:p14="http://schemas.microsoft.com/office/powerpoint/2010/main" val="7001442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Управление образования администрации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Отдел культуры администрации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Контрольно-счетная палата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Управление муниципальным имуществом администрации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Управление земельными ресурсами администрации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Управление финансов администрации Кольского района.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19</a:t>
            </a:fld>
            <a:endParaRPr lang="ru-RU" dirty="0">
              <a:solidFill>
                <a:schemeClr val="tx1"/>
              </a:solidFill>
            </a:endParaRPr>
          </a:p>
        </p:txBody>
      </p:sp>
    </p:spTree>
    <p:extLst>
      <p:ext uri="{BB962C8B-B14F-4D97-AF65-F5344CB8AC3E}">
        <p14:creationId xmlns:p14="http://schemas.microsoft.com/office/powerpoint/2010/main" val="4161712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467544" y="935497"/>
            <a:ext cx="8208912" cy="500507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b="1" dirty="0">
                <a:solidFill>
                  <a:srgbClr val="000000"/>
                </a:solidFill>
                <a:effectLst/>
                <a:latin typeface="Times New Roman" panose="02020603050405020304" pitchFamily="18" charset="0"/>
                <a:ea typeface="Times New Roman" panose="02020603050405020304" pitchFamily="18" charset="0"/>
              </a:rPr>
              <a:t>Формирование бюджета муниципального образования Кольский муниципальный район Мурманской области</a:t>
            </a:r>
            <a:endParaRPr lang="ru-RU" sz="1800" dirty="0">
              <a:solidFill>
                <a:srgbClr val="000000"/>
              </a:solidFill>
              <a:effectLst/>
              <a:latin typeface="Times New Roman" panose="02020603050405020304" pitchFamily="18" charset="0"/>
              <a:ea typeface="Times New Roman" panose="02020603050405020304" pitchFamily="18" charset="0"/>
            </a:endParaRP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Кольский район, как административно-территориальная единица образован 1 августа 1927 года. Первоначальное наименование было </a:t>
            </a:r>
            <a:r>
              <a:rPr lang="ru-RU" sz="1800" dirty="0" err="1">
                <a:solidFill>
                  <a:srgbClr val="000000"/>
                </a:solidFill>
                <a:effectLst/>
                <a:latin typeface="Times New Roman" panose="02020603050405020304" pitchFamily="18" charset="0"/>
                <a:ea typeface="Times New Roman" panose="02020603050405020304" pitchFamily="18" charset="0"/>
              </a:rPr>
              <a:t>Кольско</a:t>
            </a:r>
            <a:r>
              <a:rPr lang="ru-RU" sz="1800" dirty="0">
                <a:solidFill>
                  <a:srgbClr val="000000"/>
                </a:solidFill>
                <a:effectLst/>
                <a:latin typeface="Times New Roman" panose="02020603050405020304" pitchFamily="18" charset="0"/>
                <a:ea typeface="Times New Roman" panose="02020603050405020304" pitchFamily="18" charset="0"/>
              </a:rPr>
              <a:t>-Лопарский район.</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1 июля 1936 года часть территории района была выделена в другие административно-территориальные единицы и </a:t>
            </a:r>
            <a:r>
              <a:rPr lang="ru-RU" sz="1800" dirty="0" err="1">
                <a:solidFill>
                  <a:srgbClr val="000000"/>
                </a:solidFill>
                <a:effectLst/>
                <a:latin typeface="Times New Roman" panose="02020603050405020304" pitchFamily="18" charset="0"/>
                <a:ea typeface="Times New Roman" panose="02020603050405020304" pitchFamily="18" charset="0"/>
              </a:rPr>
              <a:t>Кольско</a:t>
            </a:r>
            <a:r>
              <a:rPr lang="ru-RU" sz="1800" dirty="0">
                <a:solidFill>
                  <a:srgbClr val="000000"/>
                </a:solidFill>
                <a:effectLst/>
                <a:latin typeface="Times New Roman" panose="02020603050405020304" pitchFamily="18" charset="0"/>
                <a:ea typeface="Times New Roman" panose="02020603050405020304" pitchFamily="18" charset="0"/>
              </a:rPr>
              <a:t>-Лопарский район переименован в Кольский район. </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a:t>
            </a:fld>
            <a:endParaRPr lang="ru-RU" dirty="0">
              <a:solidFill>
                <a:schemeClr val="tx1"/>
              </a:solidFill>
            </a:endParaRPr>
          </a:p>
        </p:txBody>
      </p:sp>
    </p:spTree>
    <p:extLst>
      <p:ext uri="{BB962C8B-B14F-4D97-AF65-F5344CB8AC3E}">
        <p14:creationId xmlns:p14="http://schemas.microsoft.com/office/powerpoint/2010/main" val="41819722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Распорядитель бюджетных средств — орган местного самоуправления, имеющий право распределять бюджетные средства по подведомственным получателям бюджетных средств.</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К получателям бюджетных средств относятся бюджетные учреждения, государственные и муниципальные предприятия и иные организации, имеющие право на получение бюджетных средств в соответствии с бюджетной росписью.</a:t>
            </a:r>
          </a:p>
          <a:p>
            <a:pPr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20</a:t>
            </a:fld>
            <a:endParaRPr lang="ru-RU" dirty="0">
              <a:solidFill>
                <a:schemeClr val="tx1"/>
              </a:solidFill>
            </a:endParaRPr>
          </a:p>
        </p:txBody>
      </p:sp>
    </p:spTree>
    <p:extLst>
      <p:ext uri="{BB962C8B-B14F-4D97-AF65-F5344CB8AC3E}">
        <p14:creationId xmlns:p14="http://schemas.microsoft.com/office/powerpoint/2010/main" val="27958648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Органы муниципального финансового контроля, аудиторы осуществляют контроль за исполнением местных бюджетов, проводят экспертизы проектов местных бюджетов, муниципальных целевых программ, правовых актов органов местного самоуправления, осуществляют предварительный, текущий и последующий контроль за исполнением местных бюджетов.</a:t>
            </a:r>
          </a:p>
          <a:p>
            <a:pPr indent="450215" algn="just">
              <a:lnSpc>
                <a:spcPct val="150000"/>
              </a:lnSpc>
              <a:spcAft>
                <a:spcPts val="800"/>
              </a:spcAft>
            </a:pP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21</a:t>
            </a:fld>
            <a:endParaRPr lang="ru-RU" dirty="0">
              <a:solidFill>
                <a:schemeClr val="tx1"/>
              </a:solidFill>
            </a:endParaRPr>
          </a:p>
        </p:txBody>
      </p:sp>
    </p:spTree>
    <p:extLst>
      <p:ext uri="{BB962C8B-B14F-4D97-AF65-F5344CB8AC3E}">
        <p14:creationId xmlns:p14="http://schemas.microsoft.com/office/powerpoint/2010/main" val="18823928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16939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Бюджетный процесс в муниципальном образовании Кольский район состоит из следующих этапов: </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1. Разработка плана – прогноза, составление проекта бюджета.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2. Рассмотрение и утверждение бюджета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3. Исполнение бюджета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4. Составление отчетности об исполнении бюджета.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22</a:t>
            </a:fld>
            <a:endParaRPr lang="ru-RU" dirty="0">
              <a:solidFill>
                <a:schemeClr val="tx1"/>
              </a:solidFill>
            </a:endParaRPr>
          </a:p>
        </p:txBody>
      </p:sp>
    </p:spTree>
    <p:extLst>
      <p:ext uri="{BB962C8B-B14F-4D97-AF65-F5344CB8AC3E}">
        <p14:creationId xmlns:p14="http://schemas.microsoft.com/office/powerpoint/2010/main" val="9063653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1. Разработка плана-прогноза, составление проекта бюджета.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План-прогноз социально-экономического развития МО Кольский район разрабатывается на основе статистических и иных данных за последний отчетный период. Одновременно составляется среднесрочный финансовый план на три года, содержащий данные о прогнозных возможностях бюджета по мобилизации доходов, привлечению муниципальных заимствований и финансированию основных расходов бюджета. Исходной базой для формирования финансового плана является бюджет текущего года с учетом кассового исполнения бюджета предыдущего года. </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23</a:t>
            </a:fld>
            <a:endParaRPr lang="ru-RU" dirty="0">
              <a:solidFill>
                <a:schemeClr val="tx1"/>
              </a:solidFill>
            </a:endParaRPr>
          </a:p>
        </p:txBody>
      </p:sp>
    </p:spTree>
    <p:extLst>
      <p:ext uri="{BB962C8B-B14F-4D97-AF65-F5344CB8AC3E}">
        <p14:creationId xmlns:p14="http://schemas.microsoft.com/office/powerpoint/2010/main" val="40210934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16939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Составление проекта бюджета является ключевым этапом бюджетного процесса, который основан на положениях:</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послания Президента Российской Федерации Федеральному Собранию;</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реализации задач, поставленных в указах Президента Российской Федерации;</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прогноза социально-экономического развития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основных направлений бюджетной, налоговой и долговой политики, установленных на федеральном, региональном и муниципальном уровнях;</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муниципальных программ Кольского района.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24</a:t>
            </a:fld>
            <a:endParaRPr lang="ru-RU" dirty="0">
              <a:solidFill>
                <a:schemeClr val="tx1"/>
              </a:solidFill>
            </a:endParaRPr>
          </a:p>
        </p:txBody>
      </p:sp>
    </p:spTree>
    <p:extLst>
      <p:ext uri="{BB962C8B-B14F-4D97-AF65-F5344CB8AC3E}">
        <p14:creationId xmlns:p14="http://schemas.microsoft.com/office/powerpoint/2010/main" val="40029720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179512" y="923901"/>
            <a:ext cx="8876487" cy="545742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Муниципальный бюджет составляется и исполняется на основе принципа приоритетного финансирования расходов.</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2. Рассмотрение и утверждение бюджета. </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Управление финансов администрации Кольского района составляет проект бюджета и вносит его на рассмотрение и утверждение в Совет депутатов Кольского района вместе с приложениями к проекту решения о бюджете.</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Проект решения о бюджете включает в себя:</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сведения об основных характеристиках бюджета на очередной финансовый год и на плановый период;</a:t>
            </a:r>
          </a:p>
          <a:p>
            <a:pPr indent="450215" algn="just">
              <a:lnSpc>
                <a:spcPct val="150000"/>
              </a:lnSpc>
              <a:spcAft>
                <a:spcPts val="800"/>
              </a:spcAft>
            </a:pP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25</a:t>
            </a:fld>
            <a:endParaRPr lang="ru-RU" dirty="0">
              <a:solidFill>
                <a:schemeClr val="tx1"/>
              </a:solidFill>
            </a:endParaRPr>
          </a:p>
        </p:txBody>
      </p:sp>
    </p:spTree>
    <p:extLst>
      <p:ext uri="{BB962C8B-B14F-4D97-AF65-F5344CB8AC3E}">
        <p14:creationId xmlns:p14="http://schemas.microsoft.com/office/powerpoint/2010/main" val="3809141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нормативы отчислений неналоговых доходов в бюджет Кольского района и бюджеты муниципальных образований городских и сельских поселений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распределение бюджетных ассигнований по разделам, подразделам, целевым статьям, муниципальным программам   и непрограммным направлениям деятельности;</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ведомственную структуру расходов бюджета Кольского района по главным распорядителям бюджетных средств;</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межбюджетные трансферты бюджетам муниципальных образований городских и сельских поселений Кольского района;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источники финансирования дефицита бюджета Кольского района.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26</a:t>
            </a:fld>
            <a:endParaRPr lang="ru-RU" dirty="0">
              <a:solidFill>
                <a:schemeClr val="tx1"/>
              </a:solidFill>
            </a:endParaRPr>
          </a:p>
        </p:txBody>
      </p:sp>
    </p:spTree>
    <p:extLst>
      <p:ext uri="{BB962C8B-B14F-4D97-AF65-F5344CB8AC3E}">
        <p14:creationId xmlns:p14="http://schemas.microsoft.com/office/powerpoint/2010/main" val="19544034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24140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При представлении проекта бюджета района в Совет депутатов Кольского района так же представляются прочие документы и материалы, одним из которых является прогноз социально экономического развития района на очередной финансовый год и плановый период и итоги за истекший период текущего финансового года. </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На данном этапе проект бюджета подвергается проверке Контрольно-счетной палаты. По результатам проверки   </a:t>
            </a:r>
            <a:r>
              <a:rPr lang="ru-RU" sz="1800" dirty="0" err="1">
                <a:solidFill>
                  <a:srgbClr val="000000"/>
                </a:solidFill>
                <a:effectLst/>
                <a:latin typeface="Times New Roman" panose="02020603050405020304" pitchFamily="18" charset="0"/>
                <a:ea typeface="Times New Roman" panose="02020603050405020304" pitchFamily="18" charset="0"/>
              </a:rPr>
              <a:t>Контрольно</a:t>
            </a:r>
            <a:r>
              <a:rPr lang="ru-RU" sz="1800" dirty="0">
                <a:solidFill>
                  <a:srgbClr val="000000"/>
                </a:solidFill>
                <a:effectLst/>
                <a:latin typeface="Times New Roman" panose="02020603050405020304" pitchFamily="18" charset="0"/>
                <a:ea typeface="Times New Roman" panose="02020603050405020304" pitchFamily="18" charset="0"/>
              </a:rPr>
              <a:t> - счетная палата готовит заключение об итогах экспертизы проекта решения о бюджете.</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27</a:t>
            </a:fld>
            <a:endParaRPr lang="ru-RU" dirty="0">
              <a:solidFill>
                <a:schemeClr val="tx1"/>
              </a:solidFill>
            </a:endParaRPr>
          </a:p>
        </p:txBody>
      </p:sp>
    </p:spTree>
    <p:extLst>
      <p:ext uri="{BB962C8B-B14F-4D97-AF65-F5344CB8AC3E}">
        <p14:creationId xmlns:p14="http://schemas.microsoft.com/office/powerpoint/2010/main" val="15270529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a:solidFill>
                  <a:srgbClr val="000000"/>
                </a:solidFill>
                <a:effectLst/>
                <a:latin typeface="Times New Roman" panose="02020603050405020304" pitchFamily="18" charset="0"/>
                <a:ea typeface="Times New Roman" panose="02020603050405020304" pitchFamily="18" charset="0"/>
              </a:rPr>
              <a:t>Принимая проект решения о бюджете, Совет депутатов Кольского района утверждает основные показатели бюджета района, к которым относятся:</a:t>
            </a:r>
          </a:p>
          <a:p>
            <a:pPr algn="just">
              <a:lnSpc>
                <a:spcPct val="150000"/>
              </a:lnSpc>
            </a:pPr>
            <a:r>
              <a:rPr lang="ru-RU" sz="1800">
                <a:solidFill>
                  <a:srgbClr val="000000"/>
                </a:solidFill>
                <a:effectLst/>
                <a:latin typeface="Times New Roman" panose="02020603050405020304" pitchFamily="18" charset="0"/>
                <a:ea typeface="Times New Roman" panose="02020603050405020304" pitchFamily="18" charset="0"/>
              </a:rPr>
              <a:t>- общий объем доходов местного бюджета;</a:t>
            </a:r>
          </a:p>
          <a:p>
            <a:pPr algn="just">
              <a:lnSpc>
                <a:spcPct val="150000"/>
              </a:lnSpc>
            </a:pPr>
            <a:r>
              <a:rPr lang="ru-RU" sz="1800">
                <a:solidFill>
                  <a:srgbClr val="000000"/>
                </a:solidFill>
                <a:effectLst/>
                <a:latin typeface="Times New Roman" panose="02020603050405020304" pitchFamily="18" charset="0"/>
                <a:ea typeface="Times New Roman" panose="02020603050405020304" pitchFamily="18" charset="0"/>
              </a:rPr>
              <a:t>- общий объем расходов местного бюджета;</a:t>
            </a:r>
          </a:p>
          <a:p>
            <a:pPr algn="just">
              <a:lnSpc>
                <a:spcPct val="150000"/>
              </a:lnSpc>
            </a:pPr>
            <a:r>
              <a:rPr lang="ru-RU" sz="1800">
                <a:solidFill>
                  <a:srgbClr val="000000"/>
                </a:solidFill>
                <a:effectLst/>
                <a:latin typeface="Times New Roman" panose="02020603050405020304" pitchFamily="18" charset="0"/>
                <a:ea typeface="Times New Roman" panose="02020603050405020304" pitchFamily="18" charset="0"/>
              </a:rPr>
              <a:t>- дефицит местного бюджета и его предельный процент по отношению к расходам;</a:t>
            </a:r>
          </a:p>
          <a:p>
            <a:pPr algn="just">
              <a:lnSpc>
                <a:spcPct val="150000"/>
              </a:lnSpc>
            </a:pPr>
            <a:r>
              <a:rPr lang="ru-RU" sz="1800">
                <a:solidFill>
                  <a:srgbClr val="000000"/>
                </a:solidFill>
                <a:effectLst/>
                <a:latin typeface="Times New Roman" panose="02020603050405020304" pitchFamily="18" charset="0"/>
                <a:ea typeface="Times New Roman" panose="02020603050405020304" pitchFamily="18" charset="0"/>
              </a:rPr>
              <a:t>- источники покрытия дефицита местного бюджета;</a:t>
            </a:r>
          </a:p>
          <a:p>
            <a:pPr algn="just">
              <a:lnSpc>
                <a:spcPct val="150000"/>
              </a:lnSpc>
            </a:pPr>
            <a:r>
              <a:rPr lang="ru-RU" sz="1800">
                <a:solidFill>
                  <a:srgbClr val="000000"/>
                </a:solidFill>
                <a:effectLst/>
                <a:latin typeface="Times New Roman" panose="02020603050405020304" pitchFamily="18" charset="0"/>
                <a:ea typeface="Times New Roman" panose="02020603050405020304" pitchFamily="18" charset="0"/>
              </a:rPr>
              <a:t>- предельный размер внутренних и внешних заимствований;</a:t>
            </a:r>
          </a:p>
          <a:p>
            <a:pPr algn="just">
              <a:lnSpc>
                <a:spcPct val="150000"/>
              </a:lnSpc>
            </a:pPr>
            <a:r>
              <a:rPr lang="ru-RU" sz="1800">
                <a:solidFill>
                  <a:srgbClr val="000000"/>
                </a:solidFill>
                <a:effectLst/>
                <a:latin typeface="Times New Roman" panose="02020603050405020304" pitchFamily="18" charset="0"/>
                <a:ea typeface="Times New Roman" panose="02020603050405020304" pitchFamily="18" charset="0"/>
              </a:rPr>
              <a:t>- предельный размер муниципального долга;</a:t>
            </a:r>
          </a:p>
          <a:p>
            <a:pPr algn="just">
              <a:lnSpc>
                <a:spcPct val="150000"/>
              </a:lnSpc>
            </a:pPr>
            <a:r>
              <a:rPr lang="ru-RU" sz="1800">
                <a:solidFill>
                  <a:srgbClr val="000000"/>
                </a:solidFill>
                <a:effectLst/>
                <a:latin typeface="Times New Roman" panose="02020603050405020304" pitchFamily="18" charset="0"/>
                <a:ea typeface="Times New Roman" panose="02020603050405020304" pitchFamily="18" charset="0"/>
              </a:rPr>
              <a:t>- объем резервного фонда местного бюджета.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28</a:t>
            </a:fld>
            <a:endParaRPr lang="ru-RU" dirty="0">
              <a:solidFill>
                <a:schemeClr val="tx1"/>
              </a:solidFill>
            </a:endParaRPr>
          </a:p>
        </p:txBody>
      </p:sp>
    </p:spTree>
    <p:extLst>
      <p:ext uri="{BB962C8B-B14F-4D97-AF65-F5344CB8AC3E}">
        <p14:creationId xmlns:p14="http://schemas.microsoft.com/office/powerpoint/2010/main" val="15957769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Решение Совета депутатов об утверждении бюджета на очередной финансовый год и на плановый период подлежит обязательному опубликованию в средствах массовой информации и вступает в силу после его опубликования в порядке, определенном Уставом Кольского района. </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Для решения вопросов, связанных с рассмотрением бюджета, создается бюджетная комиссия. В результате своих действий бюджетная комиссия может предложить мероприятия по урегулированию противоречий относительно проекта решения о бюджете района. </a:t>
            </a:r>
            <a:endParaRPr lang="ru-RU" sz="1800" dirty="0">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29</a:t>
            </a:fld>
            <a:endParaRPr lang="ru-RU" dirty="0">
              <a:solidFill>
                <a:schemeClr val="tx1"/>
              </a:solidFill>
            </a:endParaRPr>
          </a:p>
        </p:txBody>
      </p:sp>
    </p:spTree>
    <p:extLst>
      <p:ext uri="{BB962C8B-B14F-4D97-AF65-F5344CB8AC3E}">
        <p14:creationId xmlns:p14="http://schemas.microsoft.com/office/powerpoint/2010/main" val="587955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755576" y="908721"/>
            <a:ext cx="7776864" cy="540059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Впервые в исторических источниках упоминается в 1565 году. В 1965 году (в год 400-летия города) поселок Кола был преобразован в город районного подчинения. </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Район расположен в северо-западной части Мурманской области, на юго-западе района проходит граница с Финляндией, с севера территория омывается водами Баренцева моря. Территория района составляет 27,6 тыс. км², это 19% территории Мурманской области.</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a:t>
            </a:fld>
            <a:endParaRPr lang="ru-RU" dirty="0">
              <a:solidFill>
                <a:schemeClr val="tx1"/>
              </a:solidFill>
            </a:endParaRPr>
          </a:p>
        </p:txBody>
      </p:sp>
    </p:spTree>
    <p:extLst>
      <p:ext uri="{BB962C8B-B14F-4D97-AF65-F5344CB8AC3E}">
        <p14:creationId xmlns:p14="http://schemas.microsoft.com/office/powerpoint/2010/main" val="12097007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Все поправки, принимаемые на данном этапе, так же подлежат проверке Контрольно-  счетной палаты, и в последствии включаются в проект решения в виде отдельного документа о внесении изменение в проект решения. После чего происходит принятие проекта бюджета и его подписание Главой Кольского района.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30</a:t>
            </a:fld>
            <a:endParaRPr lang="ru-RU" dirty="0">
              <a:solidFill>
                <a:schemeClr val="tx1"/>
              </a:solidFill>
            </a:endParaRPr>
          </a:p>
        </p:txBody>
      </p:sp>
    </p:spTree>
    <p:extLst>
      <p:ext uri="{BB962C8B-B14F-4D97-AF65-F5344CB8AC3E}">
        <p14:creationId xmlns:p14="http://schemas.microsoft.com/office/powerpoint/2010/main" val="21266306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3. Исполнение бюджета. </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Текущим финансовым годом признается год, с 1 января по 31 декабря, в течение которого происходит исполнение бюджета района, а также формирование и рассмотрение проекта бюджета на очередной финансовый год и на плановый период.</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Исполнение бюджета начинается с 1 января очередного финансового года и заканчивается 31 декабря того же года и организуется Управлением финансов администрации Кольского района.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31</a:t>
            </a:fld>
            <a:endParaRPr lang="ru-RU" dirty="0">
              <a:solidFill>
                <a:schemeClr val="tx1"/>
              </a:solidFill>
            </a:endParaRPr>
          </a:p>
        </p:txBody>
      </p:sp>
    </p:spTree>
    <p:extLst>
      <p:ext uri="{BB962C8B-B14F-4D97-AF65-F5344CB8AC3E}">
        <p14:creationId xmlns:p14="http://schemas.microsoft.com/office/powerpoint/2010/main" val="22550469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Реализация закона о бюджете субъекта РФ осуществляется в рамках исполнения по доходам, по расходам и по источникам финансирования дефицита бюджета. </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Исполнение бюджета осуществляется на основе сводной бюджетной росписи, под которой понимается документ о поквартальном распределении доходов и расходов бюджета и поступлений из источников финансирования дефицита бюджета, устанавливающий распределение бюджетных ассигнований между главными распорядителями, распорядителями и получателями бюджетных средств, и составляемый в соответствии с бюджетной классификацией.</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32</a:t>
            </a:fld>
            <a:endParaRPr lang="ru-RU" dirty="0">
              <a:solidFill>
                <a:schemeClr val="tx1"/>
              </a:solidFill>
            </a:endParaRPr>
          </a:p>
        </p:txBody>
      </p:sp>
    </p:spTree>
    <p:extLst>
      <p:ext uri="{BB962C8B-B14F-4D97-AF65-F5344CB8AC3E}">
        <p14:creationId xmlns:p14="http://schemas.microsoft.com/office/powerpoint/2010/main" val="23509588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Доходы, фактически полученные при исполнении бюджета сверх утвержденных решением о бюджете, направляются Управлением финансов на уменьшение размера дефицита бюджета и выплаты, сокращающие долговые обязательства бюджета.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4. Составление отчетности.</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Последним этапом бюджетного процесса является составление отчета об исполнении местного бюджета.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33</a:t>
            </a:fld>
            <a:endParaRPr lang="ru-RU" dirty="0">
              <a:solidFill>
                <a:schemeClr val="tx1"/>
              </a:solidFill>
            </a:endParaRPr>
          </a:p>
        </p:txBody>
      </p:sp>
    </p:spTree>
    <p:extLst>
      <p:ext uri="{BB962C8B-B14F-4D97-AF65-F5344CB8AC3E}">
        <p14:creationId xmlns:p14="http://schemas.microsoft.com/office/powerpoint/2010/main" val="18016202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Главными распорядителями бюджетных средств, главными администраторами доходов, главными администраторами источников финансирования дефицита бюджета формируется годовая отчетность и в срок до 1апреля года, следующего за отчетным, направляется в Контрольно-счетную палату администрации Кольского района для проведения экспертизы. </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34</a:t>
            </a:fld>
            <a:endParaRPr lang="ru-RU" dirty="0">
              <a:solidFill>
                <a:schemeClr val="tx1"/>
              </a:solidFill>
            </a:endParaRPr>
          </a:p>
        </p:txBody>
      </p:sp>
    </p:spTree>
    <p:extLst>
      <p:ext uri="{BB962C8B-B14F-4D97-AF65-F5344CB8AC3E}">
        <p14:creationId xmlns:p14="http://schemas.microsoft.com/office/powerpoint/2010/main" val="22280326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В ходе проверки осуществляется контроль за достоверностью, полнотой и соответствием нормативным требованиям составления и представления бюджетной отчетности главных администраторов бюджетных средств об исполнении бюджета, а также подготавливается заключение об исполнении бюджета района. На основе заключения финансовый орган составляет проект решения об исполнении бюджета района и предоставляет его на рассмотрение в Совет депутатов Кольского района.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35</a:t>
            </a:fld>
            <a:endParaRPr lang="ru-RU" dirty="0">
              <a:solidFill>
                <a:schemeClr val="tx1"/>
              </a:solidFill>
            </a:endParaRPr>
          </a:p>
        </p:txBody>
      </p:sp>
    </p:spTree>
    <p:extLst>
      <p:ext uri="{BB962C8B-B14F-4D97-AF65-F5344CB8AC3E}">
        <p14:creationId xmlns:p14="http://schemas.microsoft.com/office/powerpoint/2010/main" val="3048169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На протяжении всего бюджетного цикла осуществляется финансовый контроль за формированием и использованием финансовых ресурсов всеми участниками бюджетного процесса.</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Контрольно-счетная палата администрации Кольского района осуществляет бюджетный контроль в соответствии с Положением о бюджетном процессе в МО Кольский район в следующих формах:</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предварительный контроль — осуществляется на этапе составления и рассмотрения проекта решения о бюджете, проекта решения о внесении изменений в решение о бюджете с целью минимизации и предотвращения бюджетных нарушений в ходе исполнения бюджета;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36</a:t>
            </a:fld>
            <a:endParaRPr lang="ru-RU" dirty="0">
              <a:solidFill>
                <a:schemeClr val="tx1"/>
              </a:solidFill>
            </a:endParaRPr>
          </a:p>
        </p:txBody>
      </p:sp>
    </p:spTree>
    <p:extLst>
      <p:ext uri="{BB962C8B-B14F-4D97-AF65-F5344CB8AC3E}">
        <p14:creationId xmlns:p14="http://schemas.microsoft.com/office/powerpoint/2010/main" val="8596581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текущий контроль — осуществляется в ходе рассмотрения отдельных вопросов исполнения местного бюджета на заседаниях комиссий, рабочих групп администрации, в ходе депутатских слушаний и в связи с депутатскими запросами;</a:t>
            </a:r>
          </a:p>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последующий контроль — реализуется на этапе рассмотрении отчета об исполнении бюджета района за отчетный финансовый год с целью определения законности его исполнения, достоверности финансового учета и отчетности.</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37</a:t>
            </a:fld>
            <a:endParaRPr lang="ru-RU" dirty="0">
              <a:solidFill>
                <a:schemeClr val="tx1"/>
              </a:solidFill>
            </a:endParaRPr>
          </a:p>
        </p:txBody>
      </p:sp>
    </p:spTree>
    <p:extLst>
      <p:ext uri="{BB962C8B-B14F-4D97-AF65-F5344CB8AC3E}">
        <p14:creationId xmlns:p14="http://schemas.microsoft.com/office/powerpoint/2010/main" val="10900451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Таким образом, бюджет представляет собой главный финансовый документ, который задает критерии и направления развития территории на ближайшую перспективу. Все звенья бюджетной системы выполняют конкретные задачи в рамках социально- экономического развития района.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38</a:t>
            </a:fld>
            <a:endParaRPr lang="ru-RU" dirty="0">
              <a:solidFill>
                <a:schemeClr val="tx1"/>
              </a:solidFill>
            </a:endParaRPr>
          </a:p>
        </p:txBody>
      </p:sp>
    </p:spTree>
    <p:extLst>
      <p:ext uri="{BB962C8B-B14F-4D97-AF65-F5344CB8AC3E}">
        <p14:creationId xmlns:p14="http://schemas.microsoft.com/office/powerpoint/2010/main" val="29071240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r>
              <a:rPr lang="ru-RU" sz="1800" b="1" i="1" dirty="0">
                <a:solidFill>
                  <a:srgbClr val="000000"/>
                </a:solidFill>
                <a:effectLst/>
                <a:latin typeface="Times New Roman" panose="02020603050405020304" pitchFamily="18" charset="0"/>
                <a:ea typeface="Times New Roman" panose="02020603050405020304" pitchFamily="18" charset="0"/>
              </a:rPr>
              <a:t>Анализ состава, структуры и динамики доходов и расходов бюджета муниципального образования Кольский муниципальный район Мурманской области</a:t>
            </a:r>
            <a:endParaRPr lang="ru-RU" sz="1800" i="1"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39</a:t>
            </a:fld>
            <a:endParaRPr lang="ru-RU" dirty="0">
              <a:solidFill>
                <a:schemeClr val="tx1"/>
              </a:solidFill>
            </a:endParaRPr>
          </a:p>
        </p:txBody>
      </p:sp>
    </p:spTree>
    <p:extLst>
      <p:ext uri="{BB962C8B-B14F-4D97-AF65-F5344CB8AC3E}">
        <p14:creationId xmlns:p14="http://schemas.microsoft.com/office/powerpoint/2010/main" val="3058534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755576" y="908720"/>
            <a:ext cx="7704856" cy="503184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Муниципальное образование Кольский район Мурманской области - полноправное муниципальное образование, в пределах которого, в соответствии с Конституцией Российской Федерации, Федеральным законом "Об общих принципах организации местного самоуправления в Российской Федерации", Уставом и Законами Мурманской области, осуществляется местное самоуправление.</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В соответствии с Законом Мурманской области "О статусе, наименованиях и составе территорий муниципального образования Кольский район и муниципальных образований, входящих в его состав" от 29.12.2004                                        № 577-01-ЗМО, муниципальное образование Кольский район наделено статусом муниципального района.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a:t>
            </a:fld>
            <a:endParaRPr lang="ru-RU" dirty="0">
              <a:solidFill>
                <a:schemeClr val="tx1"/>
              </a:solidFill>
            </a:endParaRPr>
          </a:p>
        </p:txBody>
      </p:sp>
    </p:spTree>
    <p:extLst>
      <p:ext uri="{BB962C8B-B14F-4D97-AF65-F5344CB8AC3E}">
        <p14:creationId xmlns:p14="http://schemas.microsoft.com/office/powerpoint/2010/main" val="7032930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16510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Для проведения анализа доходной и расходных статей бюджета нами будет рассмотрен бюджет Кольского муниципального района Мурманской области за 2020- 2022 гг.</a:t>
            </a:r>
          </a:p>
          <a:p>
            <a:pPr marR="16510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Характеристика основных параметров бюджета Кольского муниципального района Мурманской области в 2020-2022 гг. представлена в таблице 1.</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40</a:t>
            </a:fld>
            <a:endParaRPr lang="ru-RU" dirty="0">
              <a:solidFill>
                <a:schemeClr val="tx1"/>
              </a:solidFill>
            </a:endParaRPr>
          </a:p>
        </p:txBody>
      </p:sp>
    </p:spTree>
    <p:extLst>
      <p:ext uri="{BB962C8B-B14F-4D97-AF65-F5344CB8AC3E}">
        <p14:creationId xmlns:p14="http://schemas.microsoft.com/office/powerpoint/2010/main" val="19181230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41</a:t>
            </a:fld>
            <a:endParaRPr lang="ru-RU" dirty="0">
              <a:solidFill>
                <a:schemeClr val="tx1"/>
              </a:solidFill>
            </a:endParaRPr>
          </a:p>
        </p:txBody>
      </p:sp>
      <p:graphicFrame>
        <p:nvGraphicFramePr>
          <p:cNvPr id="2" name="Таблица 1">
            <a:extLst>
              <a:ext uri="{FF2B5EF4-FFF2-40B4-BE49-F238E27FC236}">
                <a16:creationId xmlns:a16="http://schemas.microsoft.com/office/drawing/2014/main" id="{BF25C00C-8A10-480C-95C0-2C7202BD9F32}"/>
              </a:ext>
            </a:extLst>
          </p:cNvPr>
          <p:cNvGraphicFramePr>
            <a:graphicFrameLocks noGrp="1"/>
          </p:cNvGraphicFramePr>
          <p:nvPr>
            <p:extLst>
              <p:ext uri="{D42A27DB-BD31-4B8C-83A1-F6EECF244321}">
                <p14:modId xmlns:p14="http://schemas.microsoft.com/office/powerpoint/2010/main" val="3530791594"/>
              </p:ext>
            </p:extLst>
          </p:nvPr>
        </p:nvGraphicFramePr>
        <p:xfrm>
          <a:off x="539552" y="1001869"/>
          <a:ext cx="7992890" cy="5058142"/>
        </p:xfrm>
        <a:graphic>
          <a:graphicData uri="http://schemas.openxmlformats.org/drawingml/2006/table">
            <a:tbl>
              <a:tblPr firstRow="1" firstCol="1" bandRow="1">
                <a:tableStyleId>{5C22544A-7EE6-4342-B048-85BDC9FD1C3A}</a:tableStyleId>
              </a:tblPr>
              <a:tblGrid>
                <a:gridCol w="1194116">
                  <a:extLst>
                    <a:ext uri="{9D8B030D-6E8A-4147-A177-3AD203B41FA5}">
                      <a16:colId xmlns:a16="http://schemas.microsoft.com/office/drawing/2014/main" val="1426572033"/>
                    </a:ext>
                  </a:extLst>
                </a:gridCol>
                <a:gridCol w="1423137">
                  <a:extLst>
                    <a:ext uri="{9D8B030D-6E8A-4147-A177-3AD203B41FA5}">
                      <a16:colId xmlns:a16="http://schemas.microsoft.com/office/drawing/2014/main" val="1057207240"/>
                    </a:ext>
                  </a:extLst>
                </a:gridCol>
                <a:gridCol w="1423137">
                  <a:extLst>
                    <a:ext uri="{9D8B030D-6E8A-4147-A177-3AD203B41FA5}">
                      <a16:colId xmlns:a16="http://schemas.microsoft.com/office/drawing/2014/main" val="4004804773"/>
                    </a:ext>
                  </a:extLst>
                </a:gridCol>
                <a:gridCol w="1331867">
                  <a:extLst>
                    <a:ext uri="{9D8B030D-6E8A-4147-A177-3AD203B41FA5}">
                      <a16:colId xmlns:a16="http://schemas.microsoft.com/office/drawing/2014/main" val="1211877694"/>
                    </a:ext>
                  </a:extLst>
                </a:gridCol>
                <a:gridCol w="943969">
                  <a:extLst>
                    <a:ext uri="{9D8B030D-6E8A-4147-A177-3AD203B41FA5}">
                      <a16:colId xmlns:a16="http://schemas.microsoft.com/office/drawing/2014/main" val="3834783839"/>
                    </a:ext>
                  </a:extLst>
                </a:gridCol>
                <a:gridCol w="838332">
                  <a:extLst>
                    <a:ext uri="{9D8B030D-6E8A-4147-A177-3AD203B41FA5}">
                      <a16:colId xmlns:a16="http://schemas.microsoft.com/office/drawing/2014/main" val="3570113721"/>
                    </a:ext>
                  </a:extLst>
                </a:gridCol>
                <a:gridCol w="838332">
                  <a:extLst>
                    <a:ext uri="{9D8B030D-6E8A-4147-A177-3AD203B41FA5}">
                      <a16:colId xmlns:a16="http://schemas.microsoft.com/office/drawing/2014/main" val="349766217"/>
                    </a:ext>
                  </a:extLst>
                </a:gridCol>
              </a:tblGrid>
              <a:tr h="410583">
                <a:tc rowSpan="2">
                  <a:txBody>
                    <a:bodyPr/>
                    <a:lstStyle/>
                    <a:p>
                      <a:pPr marR="165100" algn="just">
                        <a:lnSpc>
                          <a:spcPct val="150000"/>
                        </a:lnSpc>
                      </a:pPr>
                      <a:r>
                        <a:rPr lang="ru-RU" sz="1800" dirty="0">
                          <a:effectLst/>
                        </a:rPr>
                        <a:t> </a:t>
                      </a:r>
                    </a:p>
                    <a:p>
                      <a:pPr marR="165100" algn="just">
                        <a:lnSpc>
                          <a:spcPct val="150000"/>
                        </a:lnSpc>
                      </a:pPr>
                      <a:r>
                        <a:rPr lang="ru-RU" sz="1800" dirty="0">
                          <a:effectLst/>
                        </a:rPr>
                        <a:t>Показатели</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3">
                  <a:txBody>
                    <a:bodyPr/>
                    <a:lstStyle/>
                    <a:p>
                      <a:pPr marR="165100" algn="ctr">
                        <a:lnSpc>
                          <a:spcPct val="150000"/>
                        </a:lnSpc>
                      </a:pPr>
                      <a:r>
                        <a:rPr lang="ru-RU" sz="1800">
                          <a:effectLst/>
                        </a:rPr>
                        <a:t>Исполнено</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gridSpan="3">
                  <a:txBody>
                    <a:bodyPr/>
                    <a:lstStyle/>
                    <a:p>
                      <a:pPr marR="165100" algn="ctr">
                        <a:lnSpc>
                          <a:spcPct val="150000"/>
                        </a:lnSpc>
                      </a:pPr>
                      <a:r>
                        <a:rPr lang="ru-RU" sz="1800">
                          <a:effectLst/>
                        </a:rPr>
                        <a:t>% Исполнения</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2303370548"/>
                  </a:ext>
                </a:extLst>
              </a:tr>
              <a:tr h="919261">
                <a:tc vMerge="1">
                  <a:txBody>
                    <a:bodyPr/>
                    <a:lstStyle/>
                    <a:p>
                      <a:endParaRPr lang="ru-RU"/>
                    </a:p>
                  </a:txBody>
                  <a:tcPr/>
                </a:tc>
                <a:tc>
                  <a:txBody>
                    <a:bodyPr/>
                    <a:lstStyle/>
                    <a:p>
                      <a:pPr marR="165100" algn="ctr">
                        <a:lnSpc>
                          <a:spcPct val="150000"/>
                        </a:lnSpc>
                      </a:pPr>
                      <a:r>
                        <a:rPr lang="ru-RU" sz="1800" dirty="0">
                          <a:effectLst/>
                        </a:rPr>
                        <a:t>2020</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R="165100" algn="ctr">
                        <a:lnSpc>
                          <a:spcPct val="150000"/>
                        </a:lnSpc>
                      </a:pPr>
                      <a:r>
                        <a:rPr lang="ru-RU" sz="1800" dirty="0">
                          <a:effectLst/>
                        </a:rPr>
                        <a:t>2021</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R="165100" algn="ctr">
                        <a:lnSpc>
                          <a:spcPct val="150000"/>
                        </a:lnSpc>
                      </a:pPr>
                      <a:r>
                        <a:rPr lang="ru-RU" sz="1800">
                          <a:effectLst/>
                        </a:rPr>
                        <a:t>2022</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R="165100" algn="ctr">
                        <a:lnSpc>
                          <a:spcPct val="150000"/>
                        </a:lnSpc>
                      </a:pPr>
                      <a:r>
                        <a:rPr lang="ru-RU" sz="1800">
                          <a:effectLst/>
                        </a:rPr>
                        <a:t>2020</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R="165100" algn="ctr">
                        <a:lnSpc>
                          <a:spcPct val="150000"/>
                        </a:lnSpc>
                      </a:pPr>
                      <a:r>
                        <a:rPr lang="ru-RU" sz="1800">
                          <a:effectLst/>
                        </a:rPr>
                        <a:t>2021</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R="165100" algn="ctr">
                        <a:lnSpc>
                          <a:spcPct val="150000"/>
                        </a:lnSpc>
                      </a:pPr>
                      <a:r>
                        <a:rPr lang="ru-RU" sz="1800">
                          <a:effectLst/>
                        </a:rPr>
                        <a:t>2022</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97605210"/>
                  </a:ext>
                </a:extLst>
              </a:tr>
              <a:tr h="833825">
                <a:tc>
                  <a:txBody>
                    <a:bodyPr/>
                    <a:lstStyle/>
                    <a:p>
                      <a:pPr marR="165100" algn="just">
                        <a:lnSpc>
                          <a:spcPct val="150000"/>
                        </a:lnSpc>
                      </a:pPr>
                      <a:r>
                        <a:rPr lang="ru-RU" sz="1800">
                          <a:effectLst/>
                        </a:rPr>
                        <a:t>Доходы</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R="165100" algn="ctr">
                        <a:lnSpc>
                          <a:spcPct val="150000"/>
                        </a:lnSpc>
                      </a:pPr>
                      <a:r>
                        <a:rPr lang="ru-RU" sz="1800">
                          <a:effectLst/>
                        </a:rPr>
                        <a:t>3 469 218,0</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dirty="0">
                          <a:effectLst/>
                        </a:rPr>
                        <a:t>3 393 233,6</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dirty="0">
                          <a:effectLst/>
                        </a:rPr>
                        <a:t>4 034 089,7</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dirty="0">
                          <a:effectLst/>
                        </a:rPr>
                        <a:t>102,6</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104,9</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102,6</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08238194"/>
                  </a:ext>
                </a:extLst>
              </a:tr>
              <a:tr h="833825">
                <a:tc>
                  <a:txBody>
                    <a:bodyPr/>
                    <a:lstStyle/>
                    <a:p>
                      <a:pPr marR="165100" algn="just">
                        <a:lnSpc>
                          <a:spcPct val="150000"/>
                        </a:lnSpc>
                      </a:pPr>
                      <a:r>
                        <a:rPr lang="ru-RU" sz="1800">
                          <a:effectLst/>
                        </a:rPr>
                        <a:t>Расходы</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R="165100" algn="ctr">
                        <a:lnSpc>
                          <a:spcPct val="150000"/>
                        </a:lnSpc>
                      </a:pPr>
                      <a:r>
                        <a:rPr lang="ru-RU" sz="1800">
                          <a:effectLst/>
                        </a:rPr>
                        <a:t>3 236 943,4</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3 507 386,2</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4 182 795,8</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dirty="0">
                          <a:effectLst/>
                        </a:rPr>
                        <a:t>95,7</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dirty="0">
                          <a:effectLst/>
                        </a:rPr>
                        <a:t>95,7</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97,8</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988846548"/>
                  </a:ext>
                </a:extLst>
              </a:tr>
              <a:tr h="833825">
                <a:tc>
                  <a:txBody>
                    <a:bodyPr/>
                    <a:lstStyle/>
                    <a:p>
                      <a:pPr marR="165100" algn="just">
                        <a:lnSpc>
                          <a:spcPct val="150000"/>
                        </a:lnSpc>
                      </a:pPr>
                      <a:r>
                        <a:rPr lang="ru-RU" sz="1800">
                          <a:effectLst/>
                        </a:rPr>
                        <a:t>Дефицит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R="165100" algn="ctr">
                        <a:lnSpc>
                          <a:spcPct val="150000"/>
                        </a:lnSpc>
                      </a:pPr>
                      <a:r>
                        <a:rPr lang="ru-RU" sz="1800">
                          <a:effectLst/>
                        </a:rPr>
                        <a:t>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 </a:t>
                      </a:r>
                    </a:p>
                    <a:p>
                      <a:pPr marR="165100" algn="ctr">
                        <a:lnSpc>
                          <a:spcPct val="150000"/>
                        </a:lnSpc>
                      </a:pPr>
                      <a:r>
                        <a:rPr lang="ru-RU" sz="1800">
                          <a:effectLst/>
                        </a:rPr>
                        <a:t>-114 152,6</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 </a:t>
                      </a:r>
                    </a:p>
                    <a:p>
                      <a:pPr marR="165100" algn="ctr">
                        <a:lnSpc>
                          <a:spcPct val="150000"/>
                        </a:lnSpc>
                      </a:pPr>
                      <a:r>
                        <a:rPr lang="ru-RU" sz="1800">
                          <a:effectLst/>
                        </a:rPr>
                        <a:t>- 148 706,1</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 </a:t>
                      </a:r>
                    </a:p>
                    <a:p>
                      <a:pPr marR="165100" algn="ctr">
                        <a:lnSpc>
                          <a:spcPct val="150000"/>
                        </a:lnSpc>
                      </a:pPr>
                      <a:r>
                        <a:rPr lang="ru-RU" sz="1800">
                          <a:effectLst/>
                        </a:rPr>
                        <a:t>Х</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pPr>
                      <a:r>
                        <a:rPr lang="ru-RU" sz="1800" dirty="0">
                          <a:effectLst/>
                        </a:rPr>
                        <a:t> </a:t>
                      </a:r>
                    </a:p>
                    <a:p>
                      <a:pPr algn="ctr">
                        <a:lnSpc>
                          <a:spcPct val="107000"/>
                        </a:lnSpc>
                      </a:pPr>
                      <a:r>
                        <a:rPr lang="ru-RU" sz="1800" dirty="0">
                          <a:effectLst/>
                        </a:rPr>
                        <a:t>Х</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pPr>
                      <a:r>
                        <a:rPr lang="ru-RU" sz="1800">
                          <a:effectLst/>
                        </a:rPr>
                        <a:t> </a:t>
                      </a:r>
                    </a:p>
                    <a:p>
                      <a:pPr algn="ctr">
                        <a:lnSpc>
                          <a:spcPct val="107000"/>
                        </a:lnSpc>
                      </a:pPr>
                      <a:r>
                        <a:rPr lang="ru-RU" sz="1800">
                          <a:effectLst/>
                        </a:rPr>
                        <a:t>Х</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08133006"/>
                  </a:ext>
                </a:extLst>
              </a:tr>
              <a:tr h="870213">
                <a:tc>
                  <a:txBody>
                    <a:bodyPr/>
                    <a:lstStyle/>
                    <a:p>
                      <a:pPr marR="165100" algn="just">
                        <a:lnSpc>
                          <a:spcPct val="150000"/>
                        </a:lnSpc>
                      </a:pPr>
                      <a:r>
                        <a:rPr lang="ru-RU" sz="1800">
                          <a:effectLst/>
                        </a:rPr>
                        <a:t>Профицит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R="165100" algn="ctr">
                        <a:lnSpc>
                          <a:spcPct val="150000"/>
                        </a:lnSpc>
                      </a:pPr>
                      <a:r>
                        <a:rPr lang="ru-RU" sz="1800">
                          <a:effectLst/>
                        </a:rPr>
                        <a:t> </a:t>
                      </a:r>
                    </a:p>
                    <a:p>
                      <a:pPr marR="165100" algn="ctr">
                        <a:lnSpc>
                          <a:spcPct val="150000"/>
                        </a:lnSpc>
                      </a:pPr>
                      <a:r>
                        <a:rPr lang="ru-RU" sz="1800">
                          <a:effectLst/>
                        </a:rPr>
                        <a:t>+232 274,6</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a:effectLst/>
                        </a:rPr>
                        <a:t>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165100" algn="ctr">
                        <a:lnSpc>
                          <a:spcPct val="150000"/>
                        </a:lnSpc>
                      </a:pPr>
                      <a:r>
                        <a:rPr lang="ru-RU" sz="1800" dirty="0">
                          <a:effectLst/>
                        </a:rPr>
                        <a:t>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612982178"/>
                  </a:ext>
                </a:extLst>
              </a:tr>
            </a:tbl>
          </a:graphicData>
        </a:graphic>
      </p:graphicFrame>
    </p:spTree>
    <p:extLst>
      <p:ext uri="{BB962C8B-B14F-4D97-AF65-F5344CB8AC3E}">
        <p14:creationId xmlns:p14="http://schemas.microsoft.com/office/powerpoint/2010/main" val="39795439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16510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Анализ структуры местного бюджета за 3-летний период показывает следующее. </a:t>
            </a:r>
          </a:p>
          <a:p>
            <a:pPr marR="16510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Бюджет Кольского района исполнен по доходам в 2020 году в сумме                     3 469 218,0 тыс. рублей, по расходам в сумме 3 236 943,4 тыс. рублей или 102,6% и 95,7% соответственно; в 2021 году бюджет района исполнен по доходам в сумме 3 396 233,6 тыс. рублей, по расходам в сумме 3 507 386,2 тыс. рублей или 104,9% и 95,7% соответственно; в 2022 году бюджет района исполнен в сумме 4 034 089,7 тыс. рублей, по расходам в сумме 4 182 795,8 тыс. рублей или 102,6% и 97,8% соответственно.</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42</a:t>
            </a:fld>
            <a:endParaRPr lang="ru-RU" dirty="0">
              <a:solidFill>
                <a:schemeClr val="tx1"/>
              </a:solidFill>
            </a:endParaRPr>
          </a:p>
        </p:txBody>
      </p:sp>
    </p:spTree>
    <p:extLst>
      <p:ext uri="{BB962C8B-B14F-4D97-AF65-F5344CB8AC3E}">
        <p14:creationId xmlns:p14="http://schemas.microsoft.com/office/powerpoint/2010/main" val="13329952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16510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Как видно из данных таблицы 1, бюджет района в 2020 году был профицитным. Это значит, что размер доходов был выше, чем размер расходов.  Этому способствовала эффективная реализация мероприятий по повышению доходного потенциала района, оптимизации неэффективных расходов бюджета. </a:t>
            </a:r>
          </a:p>
          <a:p>
            <a:pPr marR="16510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В 2021 и 2022 гг. бюджет Кольского района являлся дефицитным, это значит, что уровень бюджетных доходов – ниже уровня бюджетных расходов. </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43</a:t>
            </a:fld>
            <a:endParaRPr lang="ru-RU" dirty="0">
              <a:solidFill>
                <a:schemeClr val="tx1"/>
              </a:solidFill>
            </a:endParaRPr>
          </a:p>
        </p:txBody>
      </p:sp>
    </p:spTree>
    <p:extLst>
      <p:ext uri="{BB962C8B-B14F-4D97-AF65-F5344CB8AC3E}">
        <p14:creationId xmlns:p14="http://schemas.microsoft.com/office/powerpoint/2010/main" val="16953111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16510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В 2021 году бюджет района характеризуется наличием дефицита в размере 114 152,6 тыс. рублей, что составляет 3,3 % в структуре бюджета.</a:t>
            </a:r>
          </a:p>
          <a:p>
            <a:pPr marR="16510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В 2022 году по сравнению с 2021 годом дефицит бюджета увеличился на 34 553,5 тыс. рублей и составил 148 706,1 тыс. рублей, или 3,4% в структуре бюджета.</a:t>
            </a:r>
          </a:p>
          <a:p>
            <a:pPr marR="16510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Размер доходов по сравнению с 2021 годом увеличился на 640 856,1 тыс. рублей, или на 18,9%, размер расходов также увеличился в 2022 году на 675 409,6 тыс. рублей, или на 19,2%.</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44</a:t>
            </a:fld>
            <a:endParaRPr lang="ru-RU" dirty="0">
              <a:solidFill>
                <a:schemeClr val="tx1"/>
              </a:solidFill>
            </a:endParaRPr>
          </a:p>
        </p:txBody>
      </p:sp>
    </p:spTree>
    <p:extLst>
      <p:ext uri="{BB962C8B-B14F-4D97-AF65-F5344CB8AC3E}">
        <p14:creationId xmlns:p14="http://schemas.microsoft.com/office/powerpoint/2010/main" val="36374680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217170" marR="165735" indent="456565" algn="just">
              <a:lnSpc>
                <a:spcPct val="150000"/>
              </a:lnSpc>
              <a:spcBef>
                <a:spcPts val="10"/>
              </a:spcBef>
              <a:spcAft>
                <a:spcPts val="0"/>
              </a:spcAft>
            </a:pPr>
            <a:r>
              <a:rPr lang="ru-RU" sz="1800" dirty="0">
                <a:solidFill>
                  <a:srgbClr val="000000"/>
                </a:solidFill>
                <a:effectLst/>
                <a:latin typeface="Times New Roman" panose="02020603050405020304" pitchFamily="18" charset="0"/>
                <a:ea typeface="Times New Roman" panose="02020603050405020304" pitchFamily="18" charset="0"/>
              </a:rPr>
              <a:t> </a:t>
            </a:r>
            <a:r>
              <a:rPr lang="ru-RU" sz="1800" spc="-25" dirty="0">
                <a:solidFill>
                  <a:srgbClr val="000000"/>
                </a:solidFill>
                <a:effectLst/>
                <a:latin typeface="Times New Roman" panose="02020603050405020304" pitchFamily="18" charset="0"/>
                <a:ea typeface="Times New Roman" panose="02020603050405020304" pitchFamily="18" charset="0"/>
              </a:rPr>
              <a:t>Анализ доходной части местных бюджетов Российской Федерации необходим для изучения процесса формирования бюджета, а также для выявления определенных закономерностей и предотвращения возникающих проблем в исполнении бюджета.</a:t>
            </a:r>
            <a:endParaRPr lang="ru-RU" sz="1800" dirty="0">
              <a:solidFill>
                <a:srgbClr val="000000"/>
              </a:solidFill>
              <a:effectLst/>
              <a:latin typeface="Times New Roman" panose="02020603050405020304" pitchFamily="18" charset="0"/>
              <a:ea typeface="Times New Roman" panose="02020603050405020304" pitchFamily="18" charset="0"/>
            </a:endParaRPr>
          </a:p>
          <a:p>
            <a:pPr marL="217170" marR="165735" indent="456565" algn="just">
              <a:lnSpc>
                <a:spcPct val="150000"/>
              </a:lnSpc>
              <a:spcBef>
                <a:spcPts val="10"/>
              </a:spcBef>
              <a:spcAft>
                <a:spcPts val="0"/>
              </a:spcAft>
            </a:pPr>
            <a:r>
              <a:rPr lang="ru-RU" sz="1800" dirty="0">
                <a:solidFill>
                  <a:srgbClr val="000000"/>
                </a:solidFill>
                <a:effectLst/>
                <a:latin typeface="Times New Roman" panose="02020603050405020304" pitchFamily="18" charset="0"/>
                <a:ea typeface="Times New Roman" panose="02020603050405020304" pitchFamily="18" charset="0"/>
              </a:rPr>
              <a:t>Рассмотрим состав и структуру доходов бюджета Кольского района, представленных в таблице 2.</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45</a:t>
            </a:fld>
            <a:endParaRPr lang="ru-RU" dirty="0">
              <a:solidFill>
                <a:schemeClr val="tx1"/>
              </a:solidFill>
            </a:endParaRPr>
          </a:p>
        </p:txBody>
      </p:sp>
    </p:spTree>
    <p:extLst>
      <p:ext uri="{BB962C8B-B14F-4D97-AF65-F5344CB8AC3E}">
        <p14:creationId xmlns:p14="http://schemas.microsoft.com/office/powerpoint/2010/main" val="35703872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46</a:t>
            </a:fld>
            <a:endParaRPr lang="ru-RU" dirty="0">
              <a:solidFill>
                <a:schemeClr val="tx1"/>
              </a:solidFill>
            </a:endParaRPr>
          </a:p>
        </p:txBody>
      </p:sp>
      <p:sp>
        <p:nvSpPr>
          <p:cNvPr id="11" name="TextBox 10">
            <a:extLst>
              <a:ext uri="{FF2B5EF4-FFF2-40B4-BE49-F238E27FC236}">
                <a16:creationId xmlns:a16="http://schemas.microsoft.com/office/drawing/2014/main" id="{0F70C2A5-4633-4CC0-BDAB-99AFB4AE0468}"/>
              </a:ext>
            </a:extLst>
          </p:cNvPr>
          <p:cNvSpPr txBox="1"/>
          <p:nvPr/>
        </p:nvSpPr>
        <p:spPr>
          <a:xfrm>
            <a:off x="2382914" y="0"/>
            <a:ext cx="5573461" cy="646331"/>
          </a:xfrm>
          <a:prstGeom prst="rect">
            <a:avLst/>
          </a:prstGeom>
          <a:noFill/>
        </p:spPr>
        <p:txBody>
          <a:bodyPr wrap="square">
            <a:spAutoFit/>
          </a:bodyPr>
          <a:lstStyle/>
          <a:p>
            <a:r>
              <a:rPr lang="ru-RU" sz="1800" dirty="0">
                <a:solidFill>
                  <a:srgbClr val="000000"/>
                </a:solidFill>
                <a:effectLst/>
                <a:latin typeface="Times New Roman" panose="02020603050405020304" pitchFamily="18" charset="0"/>
                <a:ea typeface="Times New Roman" panose="02020603050405020304" pitchFamily="18" charset="0"/>
              </a:rPr>
              <a:t>Состав доходов бюджета Кольского   муниципального района Мурманской области в 2020-2022 гг.</a:t>
            </a:r>
            <a:endParaRPr lang="ru-RU" dirty="0"/>
          </a:p>
        </p:txBody>
      </p:sp>
      <p:graphicFrame>
        <p:nvGraphicFramePr>
          <p:cNvPr id="3" name="Таблица 2">
            <a:extLst>
              <a:ext uri="{FF2B5EF4-FFF2-40B4-BE49-F238E27FC236}">
                <a16:creationId xmlns:a16="http://schemas.microsoft.com/office/drawing/2014/main" id="{3B0B7595-F25E-4BE3-8C0E-F5E9A5552B1D}"/>
              </a:ext>
            </a:extLst>
          </p:cNvPr>
          <p:cNvGraphicFramePr>
            <a:graphicFrameLocks noGrp="1"/>
          </p:cNvGraphicFramePr>
          <p:nvPr>
            <p:extLst>
              <p:ext uri="{D42A27DB-BD31-4B8C-83A1-F6EECF244321}">
                <p14:modId xmlns:p14="http://schemas.microsoft.com/office/powerpoint/2010/main" val="1112609195"/>
              </p:ext>
            </p:extLst>
          </p:nvPr>
        </p:nvGraphicFramePr>
        <p:xfrm>
          <a:off x="395536" y="1001868"/>
          <a:ext cx="8496942" cy="5286308"/>
        </p:xfrm>
        <a:graphic>
          <a:graphicData uri="http://schemas.openxmlformats.org/drawingml/2006/table">
            <a:tbl>
              <a:tblPr firstRow="1" firstCol="1" bandRow="1">
                <a:tableStyleId>{5C22544A-7EE6-4342-B048-85BDC9FD1C3A}</a:tableStyleId>
              </a:tblPr>
              <a:tblGrid>
                <a:gridCol w="1459399">
                  <a:extLst>
                    <a:ext uri="{9D8B030D-6E8A-4147-A177-3AD203B41FA5}">
                      <a16:colId xmlns:a16="http://schemas.microsoft.com/office/drawing/2014/main" val="2202602870"/>
                    </a:ext>
                  </a:extLst>
                </a:gridCol>
                <a:gridCol w="1216581">
                  <a:extLst>
                    <a:ext uri="{9D8B030D-6E8A-4147-A177-3AD203B41FA5}">
                      <a16:colId xmlns:a16="http://schemas.microsoft.com/office/drawing/2014/main" val="2504564774"/>
                    </a:ext>
                  </a:extLst>
                </a:gridCol>
                <a:gridCol w="1216581">
                  <a:extLst>
                    <a:ext uri="{9D8B030D-6E8A-4147-A177-3AD203B41FA5}">
                      <a16:colId xmlns:a16="http://schemas.microsoft.com/office/drawing/2014/main" val="4032496653"/>
                    </a:ext>
                  </a:extLst>
                </a:gridCol>
                <a:gridCol w="1216581">
                  <a:extLst>
                    <a:ext uri="{9D8B030D-6E8A-4147-A177-3AD203B41FA5}">
                      <a16:colId xmlns:a16="http://schemas.microsoft.com/office/drawing/2014/main" val="1069086030"/>
                    </a:ext>
                  </a:extLst>
                </a:gridCol>
                <a:gridCol w="1216581">
                  <a:extLst>
                    <a:ext uri="{9D8B030D-6E8A-4147-A177-3AD203B41FA5}">
                      <a16:colId xmlns:a16="http://schemas.microsoft.com/office/drawing/2014/main" val="1658293015"/>
                    </a:ext>
                  </a:extLst>
                </a:gridCol>
                <a:gridCol w="1216581">
                  <a:extLst>
                    <a:ext uri="{9D8B030D-6E8A-4147-A177-3AD203B41FA5}">
                      <a16:colId xmlns:a16="http://schemas.microsoft.com/office/drawing/2014/main" val="3029256736"/>
                    </a:ext>
                  </a:extLst>
                </a:gridCol>
                <a:gridCol w="954638">
                  <a:extLst>
                    <a:ext uri="{9D8B030D-6E8A-4147-A177-3AD203B41FA5}">
                      <a16:colId xmlns:a16="http://schemas.microsoft.com/office/drawing/2014/main" val="900982620"/>
                    </a:ext>
                  </a:extLst>
                </a:gridCol>
              </a:tblGrid>
              <a:tr h="574127">
                <a:tc rowSpan="2">
                  <a:txBody>
                    <a:bodyPr/>
                    <a:lstStyle/>
                    <a:p>
                      <a:pPr algn="ctr">
                        <a:lnSpc>
                          <a:spcPct val="150000"/>
                        </a:lnSpc>
                      </a:pPr>
                      <a:r>
                        <a:rPr lang="ru-RU" sz="1600" dirty="0">
                          <a:effectLst/>
                        </a:rPr>
                        <a:t>Показатель</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lnSpc>
                          <a:spcPct val="150000"/>
                        </a:lnSpc>
                      </a:pPr>
                      <a:r>
                        <a:rPr lang="ru-RU" sz="1600">
                          <a:effectLst/>
                        </a:rPr>
                        <a:t>2020 г</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ru-RU"/>
                    </a:p>
                  </a:txBody>
                  <a:tcPr/>
                </a:tc>
                <a:tc gridSpan="2">
                  <a:txBody>
                    <a:bodyPr/>
                    <a:lstStyle/>
                    <a:p>
                      <a:pPr algn="ctr">
                        <a:lnSpc>
                          <a:spcPct val="150000"/>
                        </a:lnSpc>
                      </a:pPr>
                      <a:r>
                        <a:rPr lang="ru-RU" sz="1600">
                          <a:effectLst/>
                        </a:rPr>
                        <a:t>2021 г</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ru-RU"/>
                    </a:p>
                  </a:txBody>
                  <a:tcPr/>
                </a:tc>
                <a:tc gridSpan="2">
                  <a:txBody>
                    <a:bodyPr/>
                    <a:lstStyle/>
                    <a:p>
                      <a:pPr algn="ctr">
                        <a:lnSpc>
                          <a:spcPct val="150000"/>
                        </a:lnSpc>
                      </a:pPr>
                      <a:r>
                        <a:rPr lang="ru-RU" sz="1600">
                          <a:effectLst/>
                        </a:rPr>
                        <a:t>2022 г</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ru-RU"/>
                    </a:p>
                  </a:txBody>
                  <a:tcPr/>
                </a:tc>
                <a:extLst>
                  <a:ext uri="{0D108BD9-81ED-4DB2-BD59-A6C34878D82A}">
                    <a16:rowId xmlns:a16="http://schemas.microsoft.com/office/drawing/2014/main" val="3015600857"/>
                  </a:ext>
                </a:extLst>
              </a:tr>
              <a:tr h="954398">
                <a:tc vMerge="1">
                  <a:txBody>
                    <a:bodyPr/>
                    <a:lstStyle/>
                    <a:p>
                      <a:endParaRPr lang="ru-RU"/>
                    </a:p>
                  </a:txBody>
                  <a:tcPr/>
                </a:tc>
                <a:tc>
                  <a:txBody>
                    <a:bodyPr/>
                    <a:lstStyle/>
                    <a:p>
                      <a:pPr algn="ctr">
                        <a:lnSpc>
                          <a:spcPct val="115000"/>
                        </a:lnSpc>
                      </a:pPr>
                      <a:r>
                        <a:rPr lang="ru-RU" sz="1600" dirty="0">
                          <a:effectLst/>
                        </a:rPr>
                        <a:t>Исполнение бюджета </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pPr>
                      <a:r>
                        <a:rPr lang="ru-RU" sz="1600" dirty="0" err="1">
                          <a:effectLst/>
                        </a:rPr>
                        <a:t>Уд.вес</a:t>
                      </a:r>
                      <a:endParaRPr lang="ru-RU" sz="1600" dirty="0">
                        <a:effectLst/>
                      </a:endParaRPr>
                    </a:p>
                    <a:p>
                      <a:pPr algn="ctr">
                        <a:lnSpc>
                          <a:spcPct val="115000"/>
                        </a:lnSpc>
                      </a:pPr>
                      <a:r>
                        <a:rPr lang="ru-RU" sz="1600" dirty="0">
                          <a:effectLst/>
                        </a:rPr>
                        <a:t>%</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pPr>
                      <a:r>
                        <a:rPr lang="ru-RU" sz="1600">
                          <a:effectLst/>
                        </a:rPr>
                        <a:t>Исполнение бюджета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pPr>
                      <a:r>
                        <a:rPr lang="ru-RU" sz="1600">
                          <a:effectLst/>
                        </a:rPr>
                        <a:t>Уд.вес</a:t>
                      </a:r>
                    </a:p>
                    <a:p>
                      <a:pPr algn="ctr">
                        <a:lnSpc>
                          <a:spcPct val="115000"/>
                        </a:lnSpc>
                      </a:pPr>
                      <a:r>
                        <a:rPr lang="ru-RU" sz="1600">
                          <a:effectLst/>
                        </a:rPr>
                        <a:t>%</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pPr>
                      <a:r>
                        <a:rPr lang="ru-RU" sz="1600">
                          <a:effectLst/>
                        </a:rPr>
                        <a:t>Исполнение бюджета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pPr>
                      <a:r>
                        <a:rPr lang="ru-RU" sz="1600">
                          <a:effectLst/>
                        </a:rPr>
                        <a:t>Уд.вес</a:t>
                      </a:r>
                    </a:p>
                    <a:p>
                      <a:pPr algn="ctr">
                        <a:lnSpc>
                          <a:spcPct val="115000"/>
                        </a:lnSpc>
                      </a:pPr>
                      <a:r>
                        <a:rPr lang="ru-RU" sz="1600">
                          <a:effectLst/>
                        </a:rPr>
                        <a:t>%</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3387780"/>
                  </a:ext>
                </a:extLst>
              </a:tr>
              <a:tr h="894589">
                <a:tc>
                  <a:txBody>
                    <a:bodyPr/>
                    <a:lstStyle/>
                    <a:p>
                      <a:pPr>
                        <a:lnSpc>
                          <a:spcPct val="107000"/>
                        </a:lnSpc>
                        <a:spcBef>
                          <a:spcPts val="1200"/>
                        </a:spcBef>
                      </a:pPr>
                      <a:r>
                        <a:rPr lang="ru-RU" sz="1600">
                          <a:effectLst/>
                        </a:rPr>
                        <a:t>Налоговые доходы</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spcBef>
                          <a:spcPts val="1200"/>
                        </a:spcBef>
                      </a:pPr>
                      <a:r>
                        <a:rPr lang="ru-RU" sz="1600" dirty="0">
                          <a:effectLst/>
                        </a:rPr>
                        <a:t>1 100 262,7</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dirty="0">
                          <a:effectLst/>
                        </a:rPr>
                        <a:t>31,7</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dirty="0">
                          <a:effectLst/>
                        </a:rPr>
                        <a:t>1 236 551,4</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a:effectLst/>
                        </a:rPr>
                        <a:t>36,4</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a:effectLst/>
                        </a:rPr>
                        <a:t>1 510 115,2</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a:effectLst/>
                        </a:rPr>
                        <a:t>37,4</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751469734"/>
                  </a:ext>
                </a:extLst>
              </a:tr>
              <a:tr h="954398">
                <a:tc>
                  <a:txBody>
                    <a:bodyPr/>
                    <a:lstStyle/>
                    <a:p>
                      <a:pPr>
                        <a:lnSpc>
                          <a:spcPct val="115000"/>
                        </a:lnSpc>
                        <a:spcBef>
                          <a:spcPts val="1200"/>
                        </a:spcBef>
                      </a:pPr>
                      <a:r>
                        <a:rPr lang="ru-RU" sz="1600">
                          <a:effectLst/>
                        </a:rPr>
                        <a:t>Неналоговые доходы</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1200"/>
                        </a:spcBef>
                      </a:pPr>
                      <a:r>
                        <a:rPr lang="ru-RU" sz="1600">
                          <a:effectLst/>
                        </a:rPr>
                        <a:t>125 752,6</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a:effectLst/>
                        </a:rPr>
                        <a:t>3,6</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dirty="0">
                          <a:effectLst/>
                        </a:rPr>
                        <a:t>92 986,5</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dirty="0">
                          <a:effectLst/>
                        </a:rPr>
                        <a:t>2,7</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dirty="0">
                          <a:effectLst/>
                        </a:rPr>
                        <a:t>79 482,8</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a:effectLst/>
                        </a:rPr>
                        <a:t>1,9</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77650924"/>
                  </a:ext>
                </a:extLst>
              </a:tr>
              <a:tr h="954398">
                <a:tc>
                  <a:txBody>
                    <a:bodyPr/>
                    <a:lstStyle/>
                    <a:p>
                      <a:pPr>
                        <a:lnSpc>
                          <a:spcPct val="115000"/>
                        </a:lnSpc>
                        <a:spcBef>
                          <a:spcPts val="1200"/>
                        </a:spcBef>
                      </a:pPr>
                      <a:r>
                        <a:rPr lang="ru-RU" sz="1600">
                          <a:effectLst/>
                        </a:rPr>
                        <a:t>Безвозмездные поступления</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1200"/>
                        </a:spcBef>
                      </a:pPr>
                      <a:r>
                        <a:rPr lang="ru-RU" sz="1600">
                          <a:effectLst/>
                        </a:rPr>
                        <a:t>2 243 202,7</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a:effectLst/>
                        </a:rPr>
                        <a:t>64,6</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a:effectLst/>
                        </a:rPr>
                        <a:t>2 063 695,7</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a:effectLst/>
                        </a:rPr>
                        <a:t>60,8</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dirty="0">
                          <a:effectLst/>
                        </a:rPr>
                        <a:t>2 444 491,7</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dirty="0">
                          <a:effectLst/>
                        </a:rPr>
                        <a:t>60,6</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6138053"/>
                  </a:ext>
                </a:extLst>
              </a:tr>
              <a:tr h="954398">
                <a:tc>
                  <a:txBody>
                    <a:bodyPr/>
                    <a:lstStyle/>
                    <a:p>
                      <a:pPr>
                        <a:lnSpc>
                          <a:spcPct val="115000"/>
                        </a:lnSpc>
                        <a:spcBef>
                          <a:spcPts val="1200"/>
                        </a:spcBef>
                      </a:pPr>
                      <a:r>
                        <a:rPr lang="ru-RU" sz="1600">
                          <a:effectLst/>
                        </a:rPr>
                        <a:t>ВСЕГО ДОХОДОВ</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1200"/>
                        </a:spcBef>
                      </a:pPr>
                      <a:r>
                        <a:rPr lang="ru-RU" sz="1600">
                          <a:effectLst/>
                        </a:rPr>
                        <a:t>3 469 218,0</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a:effectLst/>
                        </a:rPr>
                        <a:t>100,0</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a:effectLst/>
                        </a:rPr>
                        <a:t>3 393 233,6</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Bef>
                          <a:spcPts val="1200"/>
                        </a:spcBef>
                      </a:pPr>
                      <a:r>
                        <a:rPr lang="ru-RU" sz="1600">
                          <a:effectLst/>
                        </a:rPr>
                        <a:t>100,0</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a:effectLst/>
                        </a:rPr>
                        <a:t>4 034 089,7</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dirty="0">
                          <a:effectLst/>
                        </a:rPr>
                        <a:t>100,0</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191356316"/>
                  </a:ext>
                </a:extLst>
              </a:tr>
            </a:tbl>
          </a:graphicData>
        </a:graphic>
      </p:graphicFrame>
    </p:spTree>
    <p:extLst>
      <p:ext uri="{BB962C8B-B14F-4D97-AF65-F5344CB8AC3E}">
        <p14:creationId xmlns:p14="http://schemas.microsoft.com/office/powerpoint/2010/main" val="3459993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Как видно из представленных данных, динамика фактических собственных доходов районного бюджета за анализируемый период характеризуется стабильным уровнем поступлений.</a:t>
            </a:r>
          </a:p>
          <a:p>
            <a:pPr marR="207645"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Удельный вес налоговых доходов в структуре всех доходов муниципального района колеблется от 31,7% до 37,4%, что свидетельствует о низком уровне бюджетной самостоятельности, а неналоговые доходы занимают самый меньший удельный вес, их величина варьируется от 1,9% до 3,6%.</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47</a:t>
            </a:fld>
            <a:endParaRPr lang="ru-RU" dirty="0">
              <a:solidFill>
                <a:schemeClr val="tx1"/>
              </a:solidFill>
            </a:endParaRPr>
          </a:p>
        </p:txBody>
      </p:sp>
    </p:spTree>
    <p:extLst>
      <p:ext uri="{BB962C8B-B14F-4D97-AF65-F5344CB8AC3E}">
        <p14:creationId xmlns:p14="http://schemas.microsoft.com/office/powerpoint/2010/main" val="41180892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Анализируя данные таблицы 1 можно сделать вывод, что динамика доходов бюджета имеет нестабильный характер. Так, в 2021 году по сравнению с 2020 годом доходы сократились на 75 984,4 тыс. рублей, или на 2,2 %, а в 2022 году наблюдается рост доходов на 640 856,1 тыс. рублей, что на 18,9% больше, чем в 2021 году. Этот рост связан прежде всего, с  увеличением  неналоговых  доходов,  за счет роста поступлений в бюджет от предприятий отрасли рыболовство,  а также за счет предприятий, ведущих строительство в с. Белокаменка.</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48</a:t>
            </a:fld>
            <a:endParaRPr lang="ru-RU" dirty="0">
              <a:solidFill>
                <a:schemeClr val="tx1"/>
              </a:solidFill>
            </a:endParaRPr>
          </a:p>
        </p:txBody>
      </p:sp>
    </p:spTree>
    <p:extLst>
      <p:ext uri="{BB962C8B-B14F-4D97-AF65-F5344CB8AC3E}">
        <p14:creationId xmlns:p14="http://schemas.microsoft.com/office/powerpoint/2010/main" val="19887006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49</a:t>
            </a:fld>
            <a:endParaRPr lang="ru-RU" dirty="0">
              <a:solidFill>
                <a:schemeClr val="tx1"/>
              </a:solidFill>
            </a:endParaRPr>
          </a:p>
        </p:txBody>
      </p:sp>
      <p:sp>
        <p:nvSpPr>
          <p:cNvPr id="11" name="TextBox 10">
            <a:extLst>
              <a:ext uri="{FF2B5EF4-FFF2-40B4-BE49-F238E27FC236}">
                <a16:creationId xmlns:a16="http://schemas.microsoft.com/office/drawing/2014/main" id="{DF7040F4-45A4-4D56-95C7-8CCE0EEA3A55}"/>
              </a:ext>
            </a:extLst>
          </p:cNvPr>
          <p:cNvSpPr txBox="1"/>
          <p:nvPr/>
        </p:nvSpPr>
        <p:spPr>
          <a:xfrm>
            <a:off x="2382915" y="40198"/>
            <a:ext cx="4594194" cy="923330"/>
          </a:xfrm>
          <a:prstGeom prst="rect">
            <a:avLst/>
          </a:prstGeom>
          <a:noFill/>
        </p:spPr>
        <p:txBody>
          <a:bodyPr wrap="square">
            <a:spAutoFit/>
          </a:bodyPr>
          <a:lstStyle/>
          <a:p>
            <a:pPr indent="450215"/>
            <a:r>
              <a:rPr lang="ru-RU" sz="1800" dirty="0">
                <a:solidFill>
                  <a:srgbClr val="000000"/>
                </a:solidFill>
                <a:effectLst/>
                <a:latin typeface="Times New Roman" panose="02020603050405020304" pitchFamily="18" charset="0"/>
                <a:ea typeface="Times New Roman" panose="02020603050405020304" pitchFamily="18" charset="0"/>
              </a:rPr>
              <a:t>Представим на рисунке 1 доходы бюджета в динамике за 2020-2022гг.</a:t>
            </a:r>
            <a:endParaRPr lang="ru-RU" sz="1600" dirty="0">
              <a:solidFill>
                <a:srgbClr val="000000"/>
              </a:solidFill>
              <a:effectLst/>
              <a:latin typeface="Times New Roman" panose="02020603050405020304" pitchFamily="18" charset="0"/>
              <a:ea typeface="Times New Roman" panose="02020603050405020304" pitchFamily="18" charset="0"/>
            </a:endParaRPr>
          </a:p>
          <a:p>
            <a:pPr indent="450215"/>
            <a:r>
              <a:rPr lang="ru-RU" sz="1800" dirty="0">
                <a:solidFill>
                  <a:srgbClr val="000000"/>
                </a:solidFill>
                <a:effectLst/>
                <a:latin typeface="Times New Roman" panose="02020603050405020304" pitchFamily="18" charset="0"/>
                <a:ea typeface="Times New Roman" panose="02020603050405020304" pitchFamily="18" charset="0"/>
              </a:rPr>
              <a:t> </a:t>
            </a:r>
            <a:endParaRPr lang="ru-RU" sz="1600" dirty="0">
              <a:solidFill>
                <a:srgbClr val="000000"/>
              </a:solidFill>
              <a:effectLst/>
              <a:latin typeface="Times New Roman" panose="02020603050405020304" pitchFamily="18" charset="0"/>
              <a:ea typeface="Times New Roman" panose="02020603050405020304" pitchFamily="18" charset="0"/>
            </a:endParaRPr>
          </a:p>
        </p:txBody>
      </p:sp>
      <p:pic>
        <p:nvPicPr>
          <p:cNvPr id="12" name="Picture 8">
            <a:extLst>
              <a:ext uri="{FF2B5EF4-FFF2-40B4-BE49-F238E27FC236}">
                <a16:creationId xmlns:a16="http://schemas.microsoft.com/office/drawing/2014/main" id="{04DAB0C3-E798-48C0-8D1E-0EAC19C5032D}"/>
              </a:ext>
            </a:extLst>
          </p:cNvPr>
          <p:cNvPicPr/>
          <p:nvPr/>
        </p:nvPicPr>
        <p:blipFill>
          <a:blip r:embed="rId3"/>
          <a:srcRect/>
          <a:stretch/>
        </p:blipFill>
        <p:spPr>
          <a:xfrm>
            <a:off x="395536" y="1001869"/>
            <a:ext cx="8352928" cy="5137523"/>
          </a:xfrm>
          <a:prstGeom prst="rect">
            <a:avLst/>
          </a:prstGeom>
        </p:spPr>
      </p:pic>
    </p:spTree>
    <p:extLst>
      <p:ext uri="{BB962C8B-B14F-4D97-AF65-F5344CB8AC3E}">
        <p14:creationId xmlns:p14="http://schemas.microsoft.com/office/powerpoint/2010/main" val="552427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755576" y="1057090"/>
            <a:ext cx="7704856" cy="546825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Консолидированный бюджет Кольского района составляют бюджеты 11 муниципальных образований, в том числе:</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МО городское поселение г. Кола;</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МО городское поселение Верхнетуломский;</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МО городское поселение </a:t>
            </a:r>
            <a:r>
              <a:rPr lang="ru-RU" sz="1800" dirty="0" err="1">
                <a:solidFill>
                  <a:srgbClr val="000000"/>
                </a:solidFill>
                <a:effectLst/>
                <a:latin typeface="Times New Roman" panose="02020603050405020304" pitchFamily="18" charset="0"/>
                <a:ea typeface="Times New Roman" panose="02020603050405020304" pitchFamily="18" charset="0"/>
              </a:rPr>
              <a:t>Кильдинстрой</a:t>
            </a:r>
            <a:r>
              <a:rPr lang="ru-RU" sz="1800" dirty="0">
                <a:solidFill>
                  <a:srgbClr val="000000"/>
                </a:solidFill>
                <a:effectLst/>
                <a:latin typeface="Times New Roman" panose="02020603050405020304" pitchFamily="18" charset="0"/>
                <a:ea typeface="Times New Roman" panose="02020603050405020304" pitchFamily="18" charset="0"/>
              </a:rPr>
              <a:t>;</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МО городское поселение Молочный;</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МО городское поселение Мурмаши;</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МО городское поселение Туманный;</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МО сельское поселение Междуречье;</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МО сельское поселение Пушной;</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МО сельское поселение Териберка;</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МО сельское поселение Тулома;</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  МО сельское поселение Ура-Губа.	</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a:t>
            </a:fld>
            <a:endParaRPr lang="ru-RU" dirty="0">
              <a:solidFill>
                <a:schemeClr val="tx1"/>
              </a:solidFill>
            </a:endParaRPr>
          </a:p>
        </p:txBody>
      </p:sp>
    </p:spTree>
    <p:extLst>
      <p:ext uri="{BB962C8B-B14F-4D97-AF65-F5344CB8AC3E}">
        <p14:creationId xmlns:p14="http://schemas.microsoft.com/office/powerpoint/2010/main" val="12102456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16510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Основным источником поступлений в бюджет Кольского муниципального района в 2020-2022 гг. являются безвозмездные поступления от других бюджетов бюджетной системы РФ. Невысокая доля материального производства, снижение налогооблагаемой базы, низкий уровень доходов населения обуславливают недостаточную обеспеченность собственными средствами и, как следствие, высокую </a:t>
            </a:r>
            <a:r>
              <a:rPr lang="ru-RU" sz="1800" dirty="0" err="1">
                <a:solidFill>
                  <a:srgbClr val="000000"/>
                </a:solidFill>
                <a:effectLst/>
                <a:latin typeface="Times New Roman" panose="02020603050405020304" pitchFamily="18" charset="0"/>
                <a:ea typeface="Times New Roman" panose="02020603050405020304" pitchFamily="18" charset="0"/>
              </a:rPr>
              <a:t>дотационность</a:t>
            </a:r>
            <a:r>
              <a:rPr lang="ru-RU" sz="1800" dirty="0">
                <a:solidFill>
                  <a:srgbClr val="000000"/>
                </a:solidFill>
                <a:effectLst/>
                <a:latin typeface="Times New Roman" panose="02020603050405020304" pitchFamily="18" charset="0"/>
                <a:ea typeface="Times New Roman" panose="02020603050405020304" pitchFamily="18" charset="0"/>
              </a:rPr>
              <a:t> района.</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50</a:t>
            </a:fld>
            <a:endParaRPr lang="ru-RU" dirty="0">
              <a:solidFill>
                <a:schemeClr val="tx1"/>
              </a:solidFill>
            </a:endParaRPr>
          </a:p>
        </p:txBody>
      </p:sp>
    </p:spTree>
    <p:extLst>
      <p:ext uri="{BB962C8B-B14F-4D97-AF65-F5344CB8AC3E}">
        <p14:creationId xmlns:p14="http://schemas.microsoft.com/office/powerpoint/2010/main" val="36888402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217170" marR="165100" indent="448945" algn="just">
              <a:lnSpc>
                <a:spcPct val="150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rPr>
              <a:t>Безвозмездные</a:t>
            </a:r>
            <a:r>
              <a:rPr lang="ru-RU" sz="1800" spc="-15" dirty="0">
                <a:solidFill>
                  <a:srgbClr val="000000"/>
                </a:solidFill>
                <a:effectLst/>
                <a:latin typeface="Times New Roman" panose="02020603050405020304" pitchFamily="18" charset="0"/>
                <a:ea typeface="Times New Roman" panose="02020603050405020304" pitchFamily="18" charset="0"/>
              </a:rPr>
              <a:t> </a:t>
            </a:r>
            <a:r>
              <a:rPr lang="ru-RU" sz="1800" dirty="0">
                <a:solidFill>
                  <a:srgbClr val="000000"/>
                </a:solidFill>
                <a:effectLst/>
                <a:latin typeface="Times New Roman" panose="02020603050405020304" pitchFamily="18" charset="0"/>
                <a:ea typeface="Times New Roman" panose="02020603050405020304" pitchFamily="18" charset="0"/>
              </a:rPr>
              <a:t>поступления занимают</a:t>
            </a:r>
            <a:r>
              <a:rPr lang="ru-RU" sz="1800" spc="-15" dirty="0">
                <a:solidFill>
                  <a:srgbClr val="000000"/>
                </a:solidFill>
                <a:effectLst/>
                <a:latin typeface="Times New Roman" panose="02020603050405020304" pitchFamily="18" charset="0"/>
                <a:ea typeface="Times New Roman" panose="02020603050405020304" pitchFamily="18" charset="0"/>
              </a:rPr>
              <a:t> </a:t>
            </a:r>
            <a:r>
              <a:rPr lang="ru-RU" sz="1800" dirty="0">
                <a:solidFill>
                  <a:srgbClr val="000000"/>
                </a:solidFill>
                <a:effectLst/>
                <a:latin typeface="Times New Roman" panose="02020603050405020304" pitchFamily="18" charset="0"/>
                <a:ea typeface="Times New Roman" panose="02020603050405020304" pitchFamily="18" charset="0"/>
              </a:rPr>
              <a:t>наибольший удельный вес</a:t>
            </a:r>
            <a:r>
              <a:rPr lang="ru-RU" sz="1800" spc="-15" dirty="0">
                <a:solidFill>
                  <a:srgbClr val="000000"/>
                </a:solidFill>
                <a:effectLst/>
                <a:latin typeface="Times New Roman" panose="02020603050405020304" pitchFamily="18" charset="0"/>
                <a:ea typeface="Times New Roman" panose="02020603050405020304" pitchFamily="18" charset="0"/>
              </a:rPr>
              <a:t> </a:t>
            </a:r>
            <a:r>
              <a:rPr lang="ru-RU" sz="1800" dirty="0">
                <a:solidFill>
                  <a:srgbClr val="000000"/>
                </a:solidFill>
                <a:effectLst/>
                <a:latin typeface="Times New Roman" panose="02020603050405020304" pitchFamily="18" charset="0"/>
                <a:ea typeface="Times New Roman" panose="02020603050405020304" pitchFamily="18" charset="0"/>
              </a:rPr>
              <a:t>в</a:t>
            </a:r>
            <a:r>
              <a:rPr lang="ru-RU" sz="1800" spc="-20" dirty="0">
                <a:solidFill>
                  <a:srgbClr val="000000"/>
                </a:solidFill>
                <a:effectLst/>
                <a:latin typeface="Times New Roman" panose="02020603050405020304" pitchFamily="18" charset="0"/>
                <a:ea typeface="Times New Roman" panose="02020603050405020304" pitchFamily="18" charset="0"/>
              </a:rPr>
              <a:t> </a:t>
            </a:r>
            <a:r>
              <a:rPr lang="ru-RU" sz="1800" dirty="0">
                <a:solidFill>
                  <a:srgbClr val="000000"/>
                </a:solidFill>
                <a:effectLst/>
                <a:latin typeface="Times New Roman" panose="02020603050405020304" pitchFamily="18" charset="0"/>
                <a:ea typeface="Times New Roman" panose="02020603050405020304" pitchFamily="18" charset="0"/>
              </a:rPr>
              <a:t>общей структуре доходов бюджета муниципального района. На их долю приходится</a:t>
            </a:r>
            <a:r>
              <a:rPr lang="ru-RU" sz="1800" spc="200" dirty="0">
                <a:solidFill>
                  <a:srgbClr val="000000"/>
                </a:solidFill>
                <a:effectLst/>
                <a:latin typeface="Times New Roman" panose="02020603050405020304" pitchFamily="18" charset="0"/>
                <a:ea typeface="Times New Roman" panose="02020603050405020304" pitchFamily="18" charset="0"/>
              </a:rPr>
              <a:t> </a:t>
            </a:r>
            <a:r>
              <a:rPr lang="ru-RU" sz="1800" dirty="0">
                <a:solidFill>
                  <a:srgbClr val="000000"/>
                </a:solidFill>
                <a:effectLst/>
                <a:latin typeface="Times New Roman" panose="02020603050405020304" pitchFamily="18" charset="0"/>
                <a:ea typeface="Times New Roman" panose="02020603050405020304" pitchFamily="18" charset="0"/>
              </a:rPr>
              <a:t>в среднем 62,0 % доходов бюджета. Такая большая доля безвозмездных поступлений в</a:t>
            </a:r>
            <a:r>
              <a:rPr lang="ru-RU" sz="1800" spc="-20" dirty="0">
                <a:solidFill>
                  <a:srgbClr val="000000"/>
                </a:solidFill>
                <a:effectLst/>
                <a:latin typeface="Times New Roman" panose="02020603050405020304" pitchFamily="18" charset="0"/>
                <a:ea typeface="Times New Roman" panose="02020603050405020304" pitchFamily="18" charset="0"/>
              </a:rPr>
              <a:t> </a:t>
            </a:r>
            <a:r>
              <a:rPr lang="ru-RU" sz="1800" dirty="0">
                <a:solidFill>
                  <a:srgbClr val="000000"/>
                </a:solidFill>
                <a:effectLst/>
                <a:latin typeface="Times New Roman" panose="02020603050405020304" pitchFamily="18" charset="0"/>
                <a:ea typeface="Times New Roman" panose="02020603050405020304" pitchFamily="18" charset="0"/>
              </a:rPr>
              <a:t>доходах бюджета объясняется тем, что на территории данного муниципального образования очень мало функционирующих предприятий, от деятельности которых бюджет мог бы получать налоговые доходы по отчислению от налога на доходы физических лиц, также это связано с высокой долей узкоцелевых трансфертов.</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51</a:t>
            </a:fld>
            <a:endParaRPr lang="ru-RU" dirty="0">
              <a:solidFill>
                <a:schemeClr val="tx1"/>
              </a:solidFill>
            </a:endParaRPr>
          </a:p>
        </p:txBody>
      </p:sp>
    </p:spTree>
    <p:extLst>
      <p:ext uri="{BB962C8B-B14F-4D97-AF65-F5344CB8AC3E}">
        <p14:creationId xmlns:p14="http://schemas.microsoft.com/office/powerpoint/2010/main" val="35511327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Структура безвозмездных поступлений в бюджет Кольского муниципального района Мурманской области в 2020 – 2022 гг. представлена в таблице 3.</a:t>
            </a:r>
          </a:p>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 </a:t>
            </a:r>
          </a:p>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Таблица 3 Структура безвозмездных поступлений в бюджет Кольского муниципального района Мурманской области в 2020 – 2022 гг.</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52</a:t>
            </a:fld>
            <a:endParaRPr lang="ru-RU" dirty="0">
              <a:solidFill>
                <a:schemeClr val="tx1"/>
              </a:solidFill>
            </a:endParaRPr>
          </a:p>
        </p:txBody>
      </p:sp>
    </p:spTree>
    <p:extLst>
      <p:ext uri="{BB962C8B-B14F-4D97-AF65-F5344CB8AC3E}">
        <p14:creationId xmlns:p14="http://schemas.microsoft.com/office/powerpoint/2010/main" val="41119601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53</a:t>
            </a:fld>
            <a:endParaRPr lang="ru-RU" dirty="0">
              <a:solidFill>
                <a:schemeClr val="tx1"/>
              </a:solidFill>
            </a:endParaRPr>
          </a:p>
        </p:txBody>
      </p:sp>
      <p:graphicFrame>
        <p:nvGraphicFramePr>
          <p:cNvPr id="2" name="Таблица 1">
            <a:extLst>
              <a:ext uri="{FF2B5EF4-FFF2-40B4-BE49-F238E27FC236}">
                <a16:creationId xmlns:a16="http://schemas.microsoft.com/office/drawing/2014/main" id="{BD49406E-24E3-4A06-9EFF-4364DB99E93E}"/>
              </a:ext>
            </a:extLst>
          </p:cNvPr>
          <p:cNvGraphicFramePr>
            <a:graphicFrameLocks noGrp="1"/>
          </p:cNvGraphicFramePr>
          <p:nvPr>
            <p:extLst>
              <p:ext uri="{D42A27DB-BD31-4B8C-83A1-F6EECF244321}">
                <p14:modId xmlns:p14="http://schemas.microsoft.com/office/powerpoint/2010/main" val="1654671686"/>
              </p:ext>
            </p:extLst>
          </p:nvPr>
        </p:nvGraphicFramePr>
        <p:xfrm>
          <a:off x="395536" y="935498"/>
          <a:ext cx="8424936" cy="5352679"/>
        </p:xfrm>
        <a:graphic>
          <a:graphicData uri="http://schemas.openxmlformats.org/drawingml/2006/table">
            <a:tbl>
              <a:tblPr firstRow="1" firstCol="1" bandRow="1">
                <a:tableStyleId>{5C22544A-7EE6-4342-B048-85BDC9FD1C3A}</a:tableStyleId>
              </a:tblPr>
              <a:tblGrid>
                <a:gridCol w="1558580">
                  <a:extLst>
                    <a:ext uri="{9D8B030D-6E8A-4147-A177-3AD203B41FA5}">
                      <a16:colId xmlns:a16="http://schemas.microsoft.com/office/drawing/2014/main" val="2515657761"/>
                    </a:ext>
                  </a:extLst>
                </a:gridCol>
                <a:gridCol w="1186988">
                  <a:extLst>
                    <a:ext uri="{9D8B030D-6E8A-4147-A177-3AD203B41FA5}">
                      <a16:colId xmlns:a16="http://schemas.microsoft.com/office/drawing/2014/main" val="16521144"/>
                    </a:ext>
                  </a:extLst>
                </a:gridCol>
                <a:gridCol w="1186988">
                  <a:extLst>
                    <a:ext uri="{9D8B030D-6E8A-4147-A177-3AD203B41FA5}">
                      <a16:colId xmlns:a16="http://schemas.microsoft.com/office/drawing/2014/main" val="3527137179"/>
                    </a:ext>
                  </a:extLst>
                </a:gridCol>
                <a:gridCol w="1186988">
                  <a:extLst>
                    <a:ext uri="{9D8B030D-6E8A-4147-A177-3AD203B41FA5}">
                      <a16:colId xmlns:a16="http://schemas.microsoft.com/office/drawing/2014/main" val="3566520879"/>
                    </a:ext>
                  </a:extLst>
                </a:gridCol>
                <a:gridCol w="1186988">
                  <a:extLst>
                    <a:ext uri="{9D8B030D-6E8A-4147-A177-3AD203B41FA5}">
                      <a16:colId xmlns:a16="http://schemas.microsoft.com/office/drawing/2014/main" val="2731734501"/>
                    </a:ext>
                  </a:extLst>
                </a:gridCol>
                <a:gridCol w="1186988">
                  <a:extLst>
                    <a:ext uri="{9D8B030D-6E8A-4147-A177-3AD203B41FA5}">
                      <a16:colId xmlns:a16="http://schemas.microsoft.com/office/drawing/2014/main" val="4191368291"/>
                    </a:ext>
                  </a:extLst>
                </a:gridCol>
                <a:gridCol w="931416">
                  <a:extLst>
                    <a:ext uri="{9D8B030D-6E8A-4147-A177-3AD203B41FA5}">
                      <a16:colId xmlns:a16="http://schemas.microsoft.com/office/drawing/2014/main" val="1523742926"/>
                    </a:ext>
                  </a:extLst>
                </a:gridCol>
              </a:tblGrid>
              <a:tr h="507244">
                <a:tc rowSpan="2">
                  <a:txBody>
                    <a:bodyPr/>
                    <a:lstStyle/>
                    <a:p>
                      <a:pPr algn="ctr">
                        <a:lnSpc>
                          <a:spcPct val="150000"/>
                        </a:lnSpc>
                      </a:pPr>
                      <a:r>
                        <a:rPr lang="ru-RU" sz="1600" dirty="0">
                          <a:effectLst/>
                        </a:rPr>
                        <a:t>Показатель</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gridSpan="2">
                  <a:txBody>
                    <a:bodyPr/>
                    <a:lstStyle/>
                    <a:p>
                      <a:pPr algn="ctr">
                        <a:lnSpc>
                          <a:spcPct val="150000"/>
                        </a:lnSpc>
                      </a:pPr>
                      <a:r>
                        <a:rPr lang="ru-RU" sz="1600">
                          <a:effectLst/>
                        </a:rPr>
                        <a:t>2020 г</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ru-RU"/>
                    </a:p>
                  </a:txBody>
                  <a:tcPr/>
                </a:tc>
                <a:tc gridSpan="2">
                  <a:txBody>
                    <a:bodyPr/>
                    <a:lstStyle/>
                    <a:p>
                      <a:pPr algn="ctr">
                        <a:lnSpc>
                          <a:spcPct val="150000"/>
                        </a:lnSpc>
                      </a:pPr>
                      <a:r>
                        <a:rPr lang="ru-RU" sz="1600">
                          <a:effectLst/>
                        </a:rPr>
                        <a:t>2021 г</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ru-RU"/>
                    </a:p>
                  </a:txBody>
                  <a:tcPr/>
                </a:tc>
                <a:tc gridSpan="2">
                  <a:txBody>
                    <a:bodyPr/>
                    <a:lstStyle/>
                    <a:p>
                      <a:pPr algn="ctr">
                        <a:lnSpc>
                          <a:spcPct val="150000"/>
                        </a:lnSpc>
                      </a:pPr>
                      <a:r>
                        <a:rPr lang="ru-RU" sz="1600">
                          <a:effectLst/>
                        </a:rPr>
                        <a:t>2022 г</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ru-RU"/>
                    </a:p>
                  </a:txBody>
                  <a:tcPr/>
                </a:tc>
                <a:extLst>
                  <a:ext uri="{0D108BD9-81ED-4DB2-BD59-A6C34878D82A}">
                    <a16:rowId xmlns:a16="http://schemas.microsoft.com/office/drawing/2014/main" val="402859947"/>
                  </a:ext>
                </a:extLst>
              </a:tr>
              <a:tr h="843216">
                <a:tc vMerge="1">
                  <a:txBody>
                    <a:bodyPr/>
                    <a:lstStyle/>
                    <a:p>
                      <a:endParaRPr lang="ru-RU"/>
                    </a:p>
                  </a:txBody>
                  <a:tcPr/>
                </a:tc>
                <a:tc>
                  <a:txBody>
                    <a:bodyPr/>
                    <a:lstStyle/>
                    <a:p>
                      <a:pPr algn="ctr">
                        <a:lnSpc>
                          <a:spcPct val="115000"/>
                        </a:lnSpc>
                      </a:pPr>
                      <a:r>
                        <a:rPr lang="ru-RU" sz="1600">
                          <a:effectLst/>
                        </a:rPr>
                        <a:t>Исполнение бюджета </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pPr>
                      <a:r>
                        <a:rPr lang="ru-RU" sz="1600">
                          <a:effectLst/>
                        </a:rPr>
                        <a:t>Уд.вес</a:t>
                      </a:r>
                    </a:p>
                    <a:p>
                      <a:pPr algn="ctr">
                        <a:lnSpc>
                          <a:spcPct val="115000"/>
                        </a:lnSpc>
                      </a:pPr>
                      <a:r>
                        <a:rPr lang="ru-RU" sz="1600">
                          <a:effectLst/>
                        </a:rPr>
                        <a:t>%</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pPr>
                      <a:r>
                        <a:rPr lang="ru-RU" sz="1600">
                          <a:effectLst/>
                        </a:rPr>
                        <a:t>Исполнение бюджета </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pPr>
                      <a:r>
                        <a:rPr lang="ru-RU" sz="1600">
                          <a:effectLst/>
                        </a:rPr>
                        <a:t>Уд.вес</a:t>
                      </a:r>
                    </a:p>
                    <a:p>
                      <a:pPr algn="ctr">
                        <a:lnSpc>
                          <a:spcPct val="115000"/>
                        </a:lnSpc>
                      </a:pPr>
                      <a:r>
                        <a:rPr lang="ru-RU" sz="1600">
                          <a:effectLst/>
                        </a:rPr>
                        <a:t>%</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pPr>
                      <a:r>
                        <a:rPr lang="ru-RU" sz="1600">
                          <a:effectLst/>
                        </a:rPr>
                        <a:t>Исполнение бюджета </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pPr>
                      <a:r>
                        <a:rPr lang="ru-RU" sz="1600">
                          <a:effectLst/>
                        </a:rPr>
                        <a:t>Уд.вес</a:t>
                      </a:r>
                    </a:p>
                    <a:p>
                      <a:pPr algn="ctr">
                        <a:lnSpc>
                          <a:spcPct val="115000"/>
                        </a:lnSpc>
                      </a:pPr>
                      <a:r>
                        <a:rPr lang="ru-RU" sz="1600">
                          <a:effectLst/>
                        </a:rPr>
                        <a:t>%</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90651551"/>
                  </a:ext>
                </a:extLst>
              </a:tr>
              <a:tr h="1135678">
                <a:tc>
                  <a:txBody>
                    <a:bodyPr/>
                    <a:lstStyle/>
                    <a:p>
                      <a:pPr marL="67945">
                        <a:spcBef>
                          <a:spcPts val="525"/>
                        </a:spcBef>
                        <a:spcAft>
                          <a:spcPts val="0"/>
                        </a:spcAft>
                      </a:pPr>
                      <a:r>
                        <a:rPr lang="ru-RU" sz="1600" spc="-10">
                          <a:effectLst/>
                        </a:rPr>
                        <a:t>Безвозмездные поступления- всего</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spcBef>
                          <a:spcPts val="1200"/>
                        </a:spcBef>
                      </a:pPr>
                      <a:r>
                        <a:rPr lang="ru-RU" sz="1600" dirty="0">
                          <a:effectLst/>
                        </a:rPr>
                        <a:t>2 243 202,7</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100,0</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2 063 695,7</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100,0</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2 444 491,7</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100,0</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03537008"/>
                  </a:ext>
                </a:extLst>
              </a:tr>
              <a:tr h="507244">
                <a:tc>
                  <a:txBody>
                    <a:bodyPr/>
                    <a:lstStyle/>
                    <a:p>
                      <a:pPr marL="67945">
                        <a:spcBef>
                          <a:spcPts val="525"/>
                        </a:spcBef>
                        <a:spcAft>
                          <a:spcPts val="0"/>
                        </a:spcAft>
                      </a:pPr>
                      <a:r>
                        <a:rPr lang="ru-RU" sz="1600" spc="-10">
                          <a:effectLst/>
                        </a:rPr>
                        <a:t>в том числе:</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spcBef>
                          <a:spcPts val="1200"/>
                        </a:spcBef>
                      </a:pPr>
                      <a:r>
                        <a:rPr lang="ru-RU" sz="1600">
                          <a:effectLst/>
                        </a:rPr>
                        <a:t> </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 </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 </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 </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 </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 </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207406239"/>
                  </a:ext>
                </a:extLst>
              </a:tr>
              <a:tr h="407873">
                <a:tc>
                  <a:txBody>
                    <a:bodyPr/>
                    <a:lstStyle/>
                    <a:p>
                      <a:pPr marL="67945">
                        <a:spcBef>
                          <a:spcPts val="250"/>
                        </a:spcBef>
                        <a:spcAft>
                          <a:spcPts val="0"/>
                        </a:spcAft>
                      </a:pPr>
                      <a:r>
                        <a:rPr lang="ru-RU" sz="1600" spc="-10">
                          <a:effectLst/>
                        </a:rPr>
                        <a:t>Дотации</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spcBef>
                          <a:spcPts val="1200"/>
                        </a:spcBef>
                      </a:pPr>
                      <a:r>
                        <a:rPr lang="ru-RU" sz="1600">
                          <a:effectLst/>
                        </a:rPr>
                        <a:t>392 290,1</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17,5</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a:effectLst/>
                        </a:rPr>
                        <a:t>363 434,2</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17,6</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a:effectLst/>
                        </a:rPr>
                        <a:t>236 923,3</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9,7</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123997469"/>
                  </a:ext>
                </a:extLst>
              </a:tr>
              <a:tr h="407873">
                <a:tc>
                  <a:txBody>
                    <a:bodyPr/>
                    <a:lstStyle/>
                    <a:p>
                      <a:pPr marL="67945">
                        <a:spcBef>
                          <a:spcPts val="235"/>
                        </a:spcBef>
                        <a:spcAft>
                          <a:spcPts val="0"/>
                        </a:spcAft>
                      </a:pPr>
                      <a:r>
                        <a:rPr lang="ru-RU" sz="1600" spc="-10">
                          <a:effectLst/>
                        </a:rPr>
                        <a:t>Субсидии</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spcBef>
                          <a:spcPts val="1200"/>
                        </a:spcBef>
                      </a:pPr>
                      <a:r>
                        <a:rPr lang="ru-RU" sz="1600">
                          <a:effectLst/>
                        </a:rPr>
                        <a:t>814 380,7</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37,0</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dirty="0">
                          <a:effectLst/>
                        </a:rPr>
                        <a:t>506 980,0</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24,6</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a:effectLst/>
                        </a:rPr>
                        <a:t>772 032,9</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31,6</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973681116"/>
                  </a:ext>
                </a:extLst>
              </a:tr>
              <a:tr h="407873">
                <a:tc>
                  <a:txBody>
                    <a:bodyPr/>
                    <a:lstStyle/>
                    <a:p>
                      <a:pPr marL="67945">
                        <a:spcBef>
                          <a:spcPts val="250"/>
                        </a:spcBef>
                        <a:spcAft>
                          <a:spcPts val="0"/>
                        </a:spcAft>
                      </a:pPr>
                      <a:r>
                        <a:rPr lang="ru-RU" sz="1600" spc="-10">
                          <a:effectLst/>
                        </a:rPr>
                        <a:t>Субвенции</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spcBef>
                          <a:spcPts val="1200"/>
                        </a:spcBef>
                      </a:pPr>
                      <a:r>
                        <a:rPr lang="ru-RU" sz="1600">
                          <a:effectLst/>
                        </a:rPr>
                        <a:t>1 012 314,0</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45,1</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a:effectLst/>
                        </a:rPr>
                        <a:t>1 114 437,4</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54,1</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dirty="0">
                          <a:effectLst/>
                        </a:rPr>
                        <a:t>1 283 237,4</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a:effectLst/>
                        </a:rPr>
                        <a:t>52,5</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19409067"/>
                  </a:ext>
                </a:extLst>
              </a:tr>
              <a:tr h="1135678">
                <a:tc>
                  <a:txBody>
                    <a:bodyPr/>
                    <a:lstStyle/>
                    <a:p>
                      <a:pPr marL="67945">
                        <a:spcBef>
                          <a:spcPts val="250"/>
                        </a:spcBef>
                        <a:spcAft>
                          <a:spcPts val="0"/>
                        </a:spcAft>
                      </a:pPr>
                      <a:r>
                        <a:rPr lang="ru-RU" sz="1600" spc="-10">
                          <a:effectLst/>
                        </a:rPr>
                        <a:t>Иные межбюджетные трансферты</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Bef>
                          <a:spcPts val="1200"/>
                        </a:spcBef>
                      </a:pPr>
                      <a:r>
                        <a:rPr lang="ru-RU" sz="1600">
                          <a:effectLst/>
                        </a:rPr>
                        <a:t>24 217,9</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1,1</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78 844,1</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3,8</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152 291,8</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6,2</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8068143"/>
                  </a:ext>
                </a:extLst>
              </a:tr>
            </a:tbl>
          </a:graphicData>
        </a:graphic>
      </p:graphicFrame>
    </p:spTree>
    <p:extLst>
      <p:ext uri="{BB962C8B-B14F-4D97-AF65-F5344CB8AC3E}">
        <p14:creationId xmlns:p14="http://schemas.microsoft.com/office/powerpoint/2010/main" val="4085765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Анализируя таблицу, можно сказать о том, что безвозмездные поступления за период с 2020 -2022 гг. выросли на 9%. В 2021 году безвозмездные поступления составляли 2 243 202,7 тыс. рублей с удельным весом в общей сумме доходов 64,6%. В 2021 году происходит снижение безвозмездных поступлений на 179 507,0 тыс. рублей, или на 8% в сравнении с 2020 годом. В 2022 году вновь происходит увеличение безвозмездных поступлений в бюджет на 380 796,0 тыс. рублей или на 11,2%. На рост показателя повлиял рост субвенции предоставляемой бюджету района. </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54</a:t>
            </a:fld>
            <a:endParaRPr lang="ru-RU" dirty="0">
              <a:solidFill>
                <a:schemeClr val="tx1"/>
              </a:solidFill>
            </a:endParaRPr>
          </a:p>
        </p:txBody>
      </p:sp>
    </p:spTree>
    <p:extLst>
      <p:ext uri="{BB962C8B-B14F-4D97-AF65-F5344CB8AC3E}">
        <p14:creationId xmlns:p14="http://schemas.microsoft.com/office/powerpoint/2010/main" val="27036078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Распределение между муниципальными образованиями Мурманской области дотаций на сбалансированность производится путем группировки муниципальных образований на группы исходя из численности населения и определения среднего уровня доходов на душу населения по каждой группе.</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55</a:t>
            </a:fld>
            <a:endParaRPr lang="ru-RU" dirty="0">
              <a:solidFill>
                <a:schemeClr val="tx1"/>
              </a:solidFill>
            </a:endParaRPr>
          </a:p>
        </p:txBody>
      </p:sp>
    </p:spTree>
    <p:extLst>
      <p:ext uri="{BB962C8B-B14F-4D97-AF65-F5344CB8AC3E}">
        <p14:creationId xmlns:p14="http://schemas.microsoft.com/office/powerpoint/2010/main" val="11981274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Как видим из таблицы, показатель дотации   ежегодно уменьшается, в целом за весь период дотации уменьшились на 40%. Снижение суммы дотации свидетельствует о повышении налоговых доходов.</a:t>
            </a:r>
          </a:p>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Иные межбюджетные трансферты увеличились за 3 года на 128 073,9 тыс. рублей. Данный показатель существенно увеличился в 2022 году.</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56</a:t>
            </a:fld>
            <a:endParaRPr lang="ru-RU" dirty="0">
              <a:solidFill>
                <a:schemeClr val="tx1"/>
              </a:solidFill>
            </a:endParaRPr>
          </a:p>
        </p:txBody>
      </p:sp>
    </p:spTree>
    <p:extLst>
      <p:ext uri="{BB962C8B-B14F-4D97-AF65-F5344CB8AC3E}">
        <p14:creationId xmlns:p14="http://schemas.microsoft.com/office/powerpoint/2010/main" val="35095845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Наибольший удельный вес в доходах бюджета занимают субвенции. Их величина колеблется от 45,1% до 54,1%, что обусловлено высоким объемом делегированных полномочий.</a:t>
            </a:r>
          </a:p>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Удельный вес по субсидии колеблется от 24,6% до 37%. В 2021 году показатель субсидии сократился в абсолютной величине, снизилась доля в доходах бюджета, которая составила всего 24,6%.</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57</a:t>
            </a:fld>
            <a:endParaRPr lang="ru-RU" dirty="0">
              <a:solidFill>
                <a:schemeClr val="tx1"/>
              </a:solidFill>
            </a:endParaRPr>
          </a:p>
        </p:txBody>
      </p:sp>
    </p:spTree>
    <p:extLst>
      <p:ext uri="{BB962C8B-B14F-4D97-AF65-F5344CB8AC3E}">
        <p14:creationId xmlns:p14="http://schemas.microsoft.com/office/powerpoint/2010/main" val="42292761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На основании данного анализа безвозмездных поступлений, можно сделать вывод о том, что несмотря на то, что данный источник формирования доходов бюджета Кольского района по-прежнему занимает лидирующее место, его доля в общем объеме доходов снижается и составляет чуть более половины    общей суммы доходов бюджета, уступая место налоговым и неналоговым доходам. </a:t>
            </a:r>
            <a:r>
              <a:rPr lang="ru-RU" sz="1800">
                <a:solidFill>
                  <a:srgbClr val="000000"/>
                </a:solidFill>
                <a:effectLst/>
                <a:latin typeface="Times New Roman" panose="02020603050405020304" pitchFamily="18" charset="0"/>
                <a:ea typeface="Times New Roman" panose="02020603050405020304" pitchFamily="18" charset="0"/>
              </a:rPr>
              <a:t>Это свидетельствует о снижении зависимости местного бюджета от бюджетов других уровней бюджетной системы РФ и повышении самостоятельности бюджета Кольского муниципального района.</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58</a:t>
            </a:fld>
            <a:endParaRPr lang="ru-RU" dirty="0">
              <a:solidFill>
                <a:schemeClr val="tx1"/>
              </a:solidFill>
            </a:endParaRPr>
          </a:p>
        </p:txBody>
      </p:sp>
    </p:spTree>
    <p:extLst>
      <p:ext uri="{BB962C8B-B14F-4D97-AF65-F5344CB8AC3E}">
        <p14:creationId xmlns:p14="http://schemas.microsoft.com/office/powerpoint/2010/main" val="17533472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01666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Динамика доходов бюджета Кольского муниципального района Мурманской области за 2020-2022 гг. представлена в таблице 4.</a:t>
            </a:r>
          </a:p>
          <a:p>
            <a:pPr marR="207645" indent="449580" algn="just">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 </a:t>
            </a:r>
          </a:p>
          <a:p>
            <a:pPr marR="207645" algn="ctr">
              <a:lnSpc>
                <a:spcPct val="150000"/>
              </a:lnSpc>
              <a:tabLst>
                <a:tab pos="6301105" algn="l"/>
              </a:tabLst>
            </a:pPr>
            <a:r>
              <a:rPr lang="ru-RU" sz="1800" dirty="0">
                <a:solidFill>
                  <a:srgbClr val="000000"/>
                </a:solidFill>
                <a:effectLst/>
                <a:latin typeface="Times New Roman" panose="02020603050405020304" pitchFamily="18" charset="0"/>
                <a:ea typeface="Times New Roman" panose="02020603050405020304" pitchFamily="18" charset="0"/>
              </a:rPr>
              <a:t>Таблица 4 Динамика доходов бюджета Кольского муниципального района Мурманской области за 2020- 2022 гг.</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59</a:t>
            </a:fld>
            <a:endParaRPr lang="ru-RU" dirty="0">
              <a:solidFill>
                <a:schemeClr val="tx1"/>
              </a:solidFill>
            </a:endParaRPr>
          </a:p>
        </p:txBody>
      </p:sp>
    </p:spTree>
    <p:extLst>
      <p:ext uri="{BB962C8B-B14F-4D97-AF65-F5344CB8AC3E}">
        <p14:creationId xmlns:p14="http://schemas.microsoft.com/office/powerpoint/2010/main" val="1788799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251521" y="913716"/>
            <a:ext cx="8424935" cy="575563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Правовую основу местного самоуправления составляют общепризнанные принципы и нормы международного права, международные договоры Российской Федерации, Конституция Российской Федерации, федеральные конституционные законы, Федеральный закон от 06 октября 2003 № 131-ФЗ «Об общих принципах организации местного самоуправления в Российской Федерации», другие федеральные законы, издаваемые в соответствии с ними иные нормативные правовые акты Российской Федерации (указы и распоряжения Президента Российской Федерации, постановления и распоряжения Правительства Российской Федерации, иные нормативные правовые акты федеральных органов исполнительной власти), Устав муниципального образования Кольский район , законы и иные нормативные правовые акты Мурманской области, решения, принятые на местных референдумах, иные муниципальные правовые акты.</a:t>
            </a:r>
          </a:p>
          <a:p>
            <a:pPr indent="450215" algn="just">
              <a:lnSpc>
                <a:spcPct val="150000"/>
              </a:lnSpc>
              <a:spcAft>
                <a:spcPts val="800"/>
              </a:spcAft>
            </a:pP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6</a:t>
            </a:fld>
            <a:endParaRPr lang="ru-RU" dirty="0">
              <a:solidFill>
                <a:schemeClr val="tx1"/>
              </a:solidFill>
            </a:endParaRPr>
          </a:p>
        </p:txBody>
      </p:sp>
    </p:spTree>
    <p:extLst>
      <p:ext uri="{BB962C8B-B14F-4D97-AF65-F5344CB8AC3E}">
        <p14:creationId xmlns:p14="http://schemas.microsoft.com/office/powerpoint/2010/main" val="24021907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60</a:t>
            </a:fld>
            <a:endParaRPr lang="ru-RU" dirty="0">
              <a:solidFill>
                <a:schemeClr val="tx1"/>
              </a:solidFill>
            </a:endParaRPr>
          </a:p>
        </p:txBody>
      </p:sp>
      <p:graphicFrame>
        <p:nvGraphicFramePr>
          <p:cNvPr id="2" name="Таблица 1">
            <a:extLst>
              <a:ext uri="{FF2B5EF4-FFF2-40B4-BE49-F238E27FC236}">
                <a16:creationId xmlns:a16="http://schemas.microsoft.com/office/drawing/2014/main" id="{9499AD0E-ED73-4BF0-BDAD-5225884D4D99}"/>
              </a:ext>
            </a:extLst>
          </p:cNvPr>
          <p:cNvGraphicFramePr>
            <a:graphicFrameLocks noGrp="1"/>
          </p:cNvGraphicFramePr>
          <p:nvPr>
            <p:extLst>
              <p:ext uri="{D42A27DB-BD31-4B8C-83A1-F6EECF244321}">
                <p14:modId xmlns:p14="http://schemas.microsoft.com/office/powerpoint/2010/main" val="3918150060"/>
              </p:ext>
            </p:extLst>
          </p:nvPr>
        </p:nvGraphicFramePr>
        <p:xfrm>
          <a:off x="1497330" y="1349478"/>
          <a:ext cx="6531055" cy="4239756"/>
        </p:xfrm>
        <a:graphic>
          <a:graphicData uri="http://schemas.openxmlformats.org/drawingml/2006/table">
            <a:tbl>
              <a:tblPr firstRow="1" firstCol="1" bandRow="1">
                <a:tableStyleId>{5C22544A-7EE6-4342-B048-85BDC9FD1C3A}</a:tableStyleId>
              </a:tblPr>
              <a:tblGrid>
                <a:gridCol w="1869484">
                  <a:extLst>
                    <a:ext uri="{9D8B030D-6E8A-4147-A177-3AD203B41FA5}">
                      <a16:colId xmlns:a16="http://schemas.microsoft.com/office/drawing/2014/main" val="2582534481"/>
                    </a:ext>
                  </a:extLst>
                </a:gridCol>
                <a:gridCol w="1553857">
                  <a:extLst>
                    <a:ext uri="{9D8B030D-6E8A-4147-A177-3AD203B41FA5}">
                      <a16:colId xmlns:a16="http://schemas.microsoft.com/office/drawing/2014/main" val="2128363447"/>
                    </a:ext>
                  </a:extLst>
                </a:gridCol>
                <a:gridCol w="1553857">
                  <a:extLst>
                    <a:ext uri="{9D8B030D-6E8A-4147-A177-3AD203B41FA5}">
                      <a16:colId xmlns:a16="http://schemas.microsoft.com/office/drawing/2014/main" val="3596713286"/>
                    </a:ext>
                  </a:extLst>
                </a:gridCol>
                <a:gridCol w="1553857">
                  <a:extLst>
                    <a:ext uri="{9D8B030D-6E8A-4147-A177-3AD203B41FA5}">
                      <a16:colId xmlns:a16="http://schemas.microsoft.com/office/drawing/2014/main" val="929381325"/>
                    </a:ext>
                  </a:extLst>
                </a:gridCol>
              </a:tblGrid>
              <a:tr h="574071">
                <a:tc rowSpan="2">
                  <a:txBody>
                    <a:bodyPr/>
                    <a:lstStyle/>
                    <a:p>
                      <a:pPr marR="168910" algn="ctr">
                        <a:tabLst>
                          <a:tab pos="1064260" algn="l"/>
                        </a:tabLst>
                      </a:pPr>
                      <a:r>
                        <a:rPr lang="ru-RU" sz="1600" dirty="0">
                          <a:effectLst/>
                        </a:rPr>
                        <a:t>Показатель</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gridSpan="3">
                  <a:txBody>
                    <a:bodyPr/>
                    <a:lstStyle/>
                    <a:p>
                      <a:pPr marR="168910" algn="ctr">
                        <a:tabLst>
                          <a:tab pos="1064260" algn="l"/>
                        </a:tabLst>
                      </a:pPr>
                      <a:r>
                        <a:rPr lang="ru-RU" sz="1600">
                          <a:effectLst/>
                        </a:rPr>
                        <a:t>Темп прироста,%</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642897607"/>
                  </a:ext>
                </a:extLst>
              </a:tr>
              <a:tr h="574071">
                <a:tc vMerge="1">
                  <a:txBody>
                    <a:bodyPr/>
                    <a:lstStyle/>
                    <a:p>
                      <a:endParaRPr lang="ru-RU"/>
                    </a:p>
                  </a:txBody>
                  <a:tcPr/>
                </a:tc>
                <a:tc>
                  <a:txBody>
                    <a:bodyPr/>
                    <a:lstStyle/>
                    <a:p>
                      <a:pPr marR="168910" algn="ctr">
                        <a:tabLst>
                          <a:tab pos="1064260" algn="l"/>
                        </a:tabLst>
                      </a:pPr>
                      <a:r>
                        <a:rPr lang="ru-RU" sz="1600" dirty="0">
                          <a:effectLst/>
                        </a:rPr>
                        <a:t>2020/2019</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R="168910" algn="ctr">
                        <a:tabLst>
                          <a:tab pos="1064260" algn="l"/>
                        </a:tabLst>
                      </a:pPr>
                      <a:r>
                        <a:rPr lang="ru-RU" sz="1600">
                          <a:effectLst/>
                        </a:rPr>
                        <a:t>2021/2020</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R="168910" algn="ctr">
                        <a:tabLst>
                          <a:tab pos="1064260" algn="l"/>
                        </a:tabLst>
                      </a:pPr>
                      <a:r>
                        <a:rPr lang="ru-RU" sz="1600">
                          <a:effectLst/>
                        </a:rPr>
                        <a:t>2022/2021</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088602831"/>
                  </a:ext>
                </a:extLst>
              </a:tr>
              <a:tr h="795328">
                <a:tc>
                  <a:txBody>
                    <a:bodyPr/>
                    <a:lstStyle/>
                    <a:p>
                      <a:pPr marR="168910" algn="l">
                        <a:tabLst>
                          <a:tab pos="1064260" algn="l"/>
                        </a:tabLst>
                      </a:pPr>
                      <a:r>
                        <a:rPr lang="ru-RU" sz="1600">
                          <a:effectLst/>
                        </a:rPr>
                        <a:t>Налоговые доходы</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R="168910" algn="ctr">
                        <a:tabLst>
                          <a:tab pos="1064260" algn="l"/>
                        </a:tabLst>
                      </a:pPr>
                      <a:r>
                        <a:rPr lang="ru-RU" sz="1600" dirty="0">
                          <a:effectLst/>
                        </a:rPr>
                        <a:t>53,1</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ru-RU" sz="1600">
                          <a:effectLst/>
                        </a:rPr>
                        <a:t>12,4</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ru-RU" sz="1600">
                          <a:effectLst/>
                        </a:rPr>
                        <a:t>22,1</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66530928"/>
                  </a:ext>
                </a:extLst>
              </a:tr>
              <a:tr h="574071">
                <a:tc>
                  <a:txBody>
                    <a:bodyPr/>
                    <a:lstStyle/>
                    <a:p>
                      <a:pPr marR="168910" algn="l">
                        <a:tabLst>
                          <a:tab pos="1064260" algn="l"/>
                        </a:tabLst>
                      </a:pPr>
                      <a:r>
                        <a:rPr lang="ru-RU" sz="1600">
                          <a:effectLst/>
                        </a:rPr>
                        <a:t>Неналоговые доходы</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R="168910" algn="ctr">
                        <a:tabLst>
                          <a:tab pos="1064260" algn="l"/>
                        </a:tabLst>
                      </a:pPr>
                      <a:r>
                        <a:rPr lang="ru-RU" sz="1600" dirty="0">
                          <a:effectLst/>
                        </a:rPr>
                        <a:t>66,8</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ru-RU" sz="1600">
                          <a:effectLst/>
                        </a:rPr>
                        <a:t>-26,1</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ru-RU" sz="1600">
                          <a:effectLst/>
                        </a:rPr>
                        <a:t>-14,5</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99123022"/>
                  </a:ext>
                </a:extLst>
              </a:tr>
              <a:tr h="1148144">
                <a:tc>
                  <a:txBody>
                    <a:bodyPr/>
                    <a:lstStyle/>
                    <a:p>
                      <a:pPr marR="168910" algn="l">
                        <a:tabLst>
                          <a:tab pos="1064260" algn="l"/>
                        </a:tabLst>
                      </a:pPr>
                      <a:r>
                        <a:rPr lang="ru-RU" sz="1600">
                          <a:effectLst/>
                        </a:rPr>
                        <a:t>Безвозмездные поступления</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R="168910" algn="ctr">
                        <a:tabLst>
                          <a:tab pos="1064260" algn="l"/>
                        </a:tabLst>
                      </a:pPr>
                      <a:r>
                        <a:rPr lang="ru-RU" sz="1600">
                          <a:effectLst/>
                        </a:rPr>
                        <a:t>31,1</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ru-RU" sz="1600" dirty="0">
                          <a:effectLst/>
                        </a:rPr>
                        <a:t>-8,0</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ru-RU" sz="1600" dirty="0">
                          <a:effectLst/>
                        </a:rPr>
                        <a:t>18,5</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74645553"/>
                  </a:ext>
                </a:extLst>
              </a:tr>
              <a:tr h="574071">
                <a:tc>
                  <a:txBody>
                    <a:bodyPr/>
                    <a:lstStyle/>
                    <a:p>
                      <a:pPr marR="168910" algn="l">
                        <a:tabLst>
                          <a:tab pos="1064260" algn="l"/>
                        </a:tabLst>
                      </a:pPr>
                      <a:r>
                        <a:rPr lang="ru-RU" sz="1600">
                          <a:effectLst/>
                        </a:rPr>
                        <a:t>ВСЕГО ДОХОДОВ</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R="168910" algn="ctr">
                        <a:tabLst>
                          <a:tab pos="1064260" algn="l"/>
                        </a:tabLst>
                      </a:pPr>
                      <a:r>
                        <a:rPr lang="ru-RU" sz="1600">
                          <a:effectLst/>
                        </a:rPr>
                        <a:t>38,5</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ru-RU" sz="1600">
                          <a:effectLst/>
                        </a:rPr>
                        <a:t>-2,2</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ru-RU" sz="1600" dirty="0">
                          <a:effectLst/>
                        </a:rPr>
                        <a:t>18,9</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974213497"/>
                  </a:ext>
                </a:extLst>
              </a:tr>
            </a:tbl>
          </a:graphicData>
        </a:graphic>
      </p:graphicFrame>
    </p:spTree>
    <p:extLst>
      <p:ext uri="{BB962C8B-B14F-4D97-AF65-F5344CB8AC3E}">
        <p14:creationId xmlns:p14="http://schemas.microsoft.com/office/powerpoint/2010/main" val="10455588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16939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90170" marR="168910" indent="269875" algn="just">
              <a:lnSpc>
                <a:spcPct val="150000"/>
              </a:lnSpc>
              <a:spcAft>
                <a:spcPts val="0"/>
              </a:spcAft>
              <a:tabLst>
                <a:tab pos="1064260" algn="l"/>
              </a:tabLst>
            </a:pPr>
            <a:r>
              <a:rPr lang="ru-RU" sz="1800" dirty="0">
                <a:solidFill>
                  <a:srgbClr val="000000"/>
                </a:solidFill>
                <a:effectLst/>
                <a:latin typeface="Times New Roman" panose="02020603050405020304" pitchFamily="18" charset="0"/>
                <a:ea typeface="Times New Roman" panose="02020603050405020304" pitchFamily="18" charset="0"/>
              </a:rPr>
              <a:t>Налоговые	поступления	в	местные	бюджеты являются наиболее регулярным и постоянным источником финансирования расходов местных органов власти и могут гарантировать реализацию программ, заложенных в местные бюджеты. Налоговые поступления в местный бюджет включают в себя:</a:t>
            </a:r>
          </a:p>
          <a:p>
            <a:pPr marL="90170" marR="168910" indent="269875" algn="just">
              <a:lnSpc>
                <a:spcPct val="150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rPr>
              <a:t>-	 собственные налоговые доходы местных бюджетов от местных налогов сборов, определенные налоговым законодательством: земельный налог; налог на имущество физических лиц, торговый сбор;</a:t>
            </a:r>
          </a:p>
          <a:p>
            <a:pPr marL="90170" marR="168910" indent="269875" algn="just">
              <a:lnSpc>
                <a:spcPct val="150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rPr>
              <a:t>-	 налоговые доходы от федеральных налогов и сборов, в том числе налогов, предусмотренных специальными налоговыми режимами: налог на доходы физических лиц, единый сельскохозяйственный налог, государственная пошлина, единый налог на вмененный доход.</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61</a:t>
            </a:fld>
            <a:endParaRPr lang="ru-RU" dirty="0">
              <a:solidFill>
                <a:schemeClr val="tx1"/>
              </a:solidFill>
            </a:endParaRPr>
          </a:p>
        </p:txBody>
      </p:sp>
    </p:spTree>
    <p:extLst>
      <p:ext uri="{BB962C8B-B14F-4D97-AF65-F5344CB8AC3E}">
        <p14:creationId xmlns:p14="http://schemas.microsoft.com/office/powerpoint/2010/main" val="4905912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16939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168910" algn="just">
              <a:lnSpc>
                <a:spcPct val="150000"/>
              </a:lnSpc>
              <a:tabLst>
                <a:tab pos="1064260" algn="l"/>
              </a:tabLst>
            </a:pPr>
            <a:r>
              <a:rPr lang="ru-RU" sz="1800" dirty="0">
                <a:solidFill>
                  <a:srgbClr val="000000"/>
                </a:solidFill>
                <a:effectLst/>
                <a:latin typeface="Times New Roman" panose="02020603050405020304" pitchFamily="18" charset="0"/>
                <a:ea typeface="Times New Roman" panose="02020603050405020304" pitchFamily="18" charset="0"/>
              </a:rPr>
              <a:t>Структура налоговых доходов характеризуется данными, представленными в таблице 5.</a:t>
            </a:r>
          </a:p>
          <a:p>
            <a:pPr marL="217170" marR="168910" indent="-36830" algn="just">
              <a:lnSpc>
                <a:spcPct val="150000"/>
              </a:lnSpc>
              <a:spcAft>
                <a:spcPts val="0"/>
              </a:spcAft>
              <a:tabLst>
                <a:tab pos="1064260" algn="l"/>
              </a:tabLst>
            </a:pPr>
            <a:r>
              <a:rPr lang="ru-RU" sz="1800" dirty="0">
                <a:solidFill>
                  <a:srgbClr val="000000"/>
                </a:solidFill>
                <a:effectLst/>
                <a:latin typeface="Times New Roman" panose="02020603050405020304" pitchFamily="18" charset="0"/>
                <a:ea typeface="Times New Roman" panose="02020603050405020304" pitchFamily="18" charset="0"/>
              </a:rPr>
              <a:t>Таблица 5 Структура налоговых доходов бюджета Кольского муниципального района Мурманской области в 2020-2022 гг.</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62</a:t>
            </a:fld>
            <a:endParaRPr lang="ru-RU" dirty="0">
              <a:solidFill>
                <a:schemeClr val="tx1"/>
              </a:solidFill>
            </a:endParaRPr>
          </a:p>
        </p:txBody>
      </p:sp>
    </p:spTree>
    <p:extLst>
      <p:ext uri="{BB962C8B-B14F-4D97-AF65-F5344CB8AC3E}">
        <p14:creationId xmlns:p14="http://schemas.microsoft.com/office/powerpoint/2010/main" val="10899197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63</a:t>
            </a:fld>
            <a:endParaRPr lang="ru-RU" dirty="0">
              <a:solidFill>
                <a:schemeClr val="tx1"/>
              </a:solidFill>
            </a:endParaRPr>
          </a:p>
        </p:txBody>
      </p:sp>
      <p:graphicFrame>
        <p:nvGraphicFramePr>
          <p:cNvPr id="2" name="Таблица 1">
            <a:extLst>
              <a:ext uri="{FF2B5EF4-FFF2-40B4-BE49-F238E27FC236}">
                <a16:creationId xmlns:a16="http://schemas.microsoft.com/office/drawing/2014/main" id="{05E91B27-E335-464E-B082-3D79D795AEF1}"/>
              </a:ext>
            </a:extLst>
          </p:cNvPr>
          <p:cNvGraphicFramePr>
            <a:graphicFrameLocks noGrp="1"/>
          </p:cNvGraphicFramePr>
          <p:nvPr>
            <p:extLst>
              <p:ext uri="{D42A27DB-BD31-4B8C-83A1-F6EECF244321}">
                <p14:modId xmlns:p14="http://schemas.microsoft.com/office/powerpoint/2010/main" val="1582429534"/>
              </p:ext>
            </p:extLst>
          </p:nvPr>
        </p:nvGraphicFramePr>
        <p:xfrm>
          <a:off x="683568" y="1349479"/>
          <a:ext cx="8136904" cy="4166848"/>
        </p:xfrm>
        <a:graphic>
          <a:graphicData uri="http://schemas.openxmlformats.org/drawingml/2006/table">
            <a:tbl>
              <a:tblPr firstRow="1" firstCol="1" bandRow="1">
                <a:tableStyleId>{5C22544A-7EE6-4342-B048-85BDC9FD1C3A}</a:tableStyleId>
              </a:tblPr>
              <a:tblGrid>
                <a:gridCol w="1911966">
                  <a:extLst>
                    <a:ext uri="{9D8B030D-6E8A-4147-A177-3AD203B41FA5}">
                      <a16:colId xmlns:a16="http://schemas.microsoft.com/office/drawing/2014/main" val="2984018734"/>
                    </a:ext>
                  </a:extLst>
                </a:gridCol>
                <a:gridCol w="1095655">
                  <a:extLst>
                    <a:ext uri="{9D8B030D-6E8A-4147-A177-3AD203B41FA5}">
                      <a16:colId xmlns:a16="http://schemas.microsoft.com/office/drawing/2014/main" val="3517220045"/>
                    </a:ext>
                  </a:extLst>
                </a:gridCol>
                <a:gridCol w="1095655">
                  <a:extLst>
                    <a:ext uri="{9D8B030D-6E8A-4147-A177-3AD203B41FA5}">
                      <a16:colId xmlns:a16="http://schemas.microsoft.com/office/drawing/2014/main" val="2863250733"/>
                    </a:ext>
                  </a:extLst>
                </a:gridCol>
                <a:gridCol w="1095655">
                  <a:extLst>
                    <a:ext uri="{9D8B030D-6E8A-4147-A177-3AD203B41FA5}">
                      <a16:colId xmlns:a16="http://schemas.microsoft.com/office/drawing/2014/main" val="1234461275"/>
                    </a:ext>
                  </a:extLst>
                </a:gridCol>
                <a:gridCol w="1095655">
                  <a:extLst>
                    <a:ext uri="{9D8B030D-6E8A-4147-A177-3AD203B41FA5}">
                      <a16:colId xmlns:a16="http://schemas.microsoft.com/office/drawing/2014/main" val="661438458"/>
                    </a:ext>
                  </a:extLst>
                </a:gridCol>
                <a:gridCol w="1095655">
                  <a:extLst>
                    <a:ext uri="{9D8B030D-6E8A-4147-A177-3AD203B41FA5}">
                      <a16:colId xmlns:a16="http://schemas.microsoft.com/office/drawing/2014/main" val="1102198112"/>
                    </a:ext>
                  </a:extLst>
                </a:gridCol>
                <a:gridCol w="746663">
                  <a:extLst>
                    <a:ext uri="{9D8B030D-6E8A-4147-A177-3AD203B41FA5}">
                      <a16:colId xmlns:a16="http://schemas.microsoft.com/office/drawing/2014/main" val="3565500469"/>
                    </a:ext>
                  </a:extLst>
                </a:gridCol>
              </a:tblGrid>
              <a:tr h="502271">
                <a:tc rowSpan="2">
                  <a:txBody>
                    <a:bodyPr/>
                    <a:lstStyle/>
                    <a:p>
                      <a:pPr algn="ctr">
                        <a:lnSpc>
                          <a:spcPct val="150000"/>
                        </a:lnSpc>
                      </a:pPr>
                      <a:r>
                        <a:rPr lang="ru-RU" sz="1600" dirty="0">
                          <a:effectLst/>
                        </a:rPr>
                        <a:t>Показатель</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gridSpan="2">
                  <a:txBody>
                    <a:bodyPr/>
                    <a:lstStyle/>
                    <a:p>
                      <a:pPr algn="ctr">
                        <a:lnSpc>
                          <a:spcPct val="150000"/>
                        </a:lnSpc>
                      </a:pPr>
                      <a:r>
                        <a:rPr lang="ru-RU" sz="1600">
                          <a:effectLst/>
                        </a:rPr>
                        <a:t>2020 г</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ru-RU"/>
                    </a:p>
                  </a:txBody>
                  <a:tcPr/>
                </a:tc>
                <a:tc gridSpan="2">
                  <a:txBody>
                    <a:bodyPr/>
                    <a:lstStyle/>
                    <a:p>
                      <a:pPr algn="ctr">
                        <a:lnSpc>
                          <a:spcPct val="150000"/>
                        </a:lnSpc>
                      </a:pPr>
                      <a:r>
                        <a:rPr lang="ru-RU" sz="1600">
                          <a:effectLst/>
                        </a:rPr>
                        <a:t>2021 г</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ru-RU"/>
                    </a:p>
                  </a:txBody>
                  <a:tcPr/>
                </a:tc>
                <a:tc gridSpan="2">
                  <a:txBody>
                    <a:bodyPr/>
                    <a:lstStyle/>
                    <a:p>
                      <a:pPr algn="ctr">
                        <a:lnSpc>
                          <a:spcPct val="150000"/>
                        </a:lnSpc>
                      </a:pPr>
                      <a:r>
                        <a:rPr lang="ru-RU" sz="1600">
                          <a:effectLst/>
                        </a:rPr>
                        <a:t>2022 г</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ru-RU"/>
                    </a:p>
                  </a:txBody>
                  <a:tcPr/>
                </a:tc>
                <a:extLst>
                  <a:ext uri="{0D108BD9-81ED-4DB2-BD59-A6C34878D82A}">
                    <a16:rowId xmlns:a16="http://schemas.microsoft.com/office/drawing/2014/main" val="307477401"/>
                  </a:ext>
                </a:extLst>
              </a:tr>
              <a:tr h="834948">
                <a:tc vMerge="1">
                  <a:txBody>
                    <a:bodyPr/>
                    <a:lstStyle/>
                    <a:p>
                      <a:endParaRPr lang="ru-RU"/>
                    </a:p>
                  </a:txBody>
                  <a:tcPr/>
                </a:tc>
                <a:tc>
                  <a:txBody>
                    <a:bodyPr/>
                    <a:lstStyle/>
                    <a:p>
                      <a:pPr algn="ctr">
                        <a:lnSpc>
                          <a:spcPct val="115000"/>
                        </a:lnSpc>
                      </a:pPr>
                      <a:r>
                        <a:rPr lang="ru-RU" sz="1600" dirty="0">
                          <a:effectLst/>
                        </a:rPr>
                        <a:t>Исполнение бюджета </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pPr>
                      <a:r>
                        <a:rPr lang="ru-RU" sz="1600">
                          <a:effectLst/>
                        </a:rPr>
                        <a:t>Уд.вес</a:t>
                      </a:r>
                    </a:p>
                    <a:p>
                      <a:pPr algn="ctr">
                        <a:lnSpc>
                          <a:spcPct val="115000"/>
                        </a:lnSpc>
                      </a:pPr>
                      <a:r>
                        <a:rPr lang="ru-RU" sz="1600">
                          <a:effectLst/>
                        </a:rPr>
                        <a:t>%</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pPr>
                      <a:r>
                        <a:rPr lang="ru-RU" sz="1600">
                          <a:effectLst/>
                        </a:rPr>
                        <a:t>Исполнение бюджета </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pPr>
                      <a:r>
                        <a:rPr lang="ru-RU" sz="1600">
                          <a:effectLst/>
                        </a:rPr>
                        <a:t>Уд.вес</a:t>
                      </a:r>
                    </a:p>
                    <a:p>
                      <a:pPr algn="ctr">
                        <a:lnSpc>
                          <a:spcPct val="115000"/>
                        </a:lnSpc>
                      </a:pPr>
                      <a:r>
                        <a:rPr lang="ru-RU" sz="1600">
                          <a:effectLst/>
                        </a:rPr>
                        <a:t>%</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pPr>
                      <a:r>
                        <a:rPr lang="ru-RU" sz="1600">
                          <a:effectLst/>
                        </a:rPr>
                        <a:t>Исполнение бюджета </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15000"/>
                        </a:lnSpc>
                      </a:pPr>
                      <a:r>
                        <a:rPr lang="ru-RU" sz="1600">
                          <a:effectLst/>
                        </a:rPr>
                        <a:t>Уд.вес</a:t>
                      </a:r>
                    </a:p>
                    <a:p>
                      <a:pPr algn="ctr">
                        <a:lnSpc>
                          <a:spcPct val="115000"/>
                        </a:lnSpc>
                      </a:pPr>
                      <a:r>
                        <a:rPr lang="ru-RU" sz="1600">
                          <a:effectLst/>
                        </a:rPr>
                        <a:t>%</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78240594"/>
                  </a:ext>
                </a:extLst>
              </a:tr>
              <a:tr h="728657">
                <a:tc>
                  <a:txBody>
                    <a:bodyPr/>
                    <a:lstStyle/>
                    <a:p>
                      <a:pPr>
                        <a:spcBef>
                          <a:spcPts val="1200"/>
                        </a:spcBef>
                      </a:pPr>
                      <a:r>
                        <a:rPr lang="ru-RU" sz="1600">
                          <a:effectLst/>
                        </a:rPr>
                        <a:t>Налоговые доходы</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spcBef>
                          <a:spcPts val="1200"/>
                        </a:spcBef>
                      </a:pPr>
                      <a:r>
                        <a:rPr lang="ru-RU" sz="1600">
                          <a:effectLst/>
                        </a:rPr>
                        <a:t>1 100 262,7</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31,7</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1 236 551,4</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36,4</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1 510 115,2</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37,4</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68656714"/>
                  </a:ext>
                </a:extLst>
              </a:tr>
              <a:tr h="834948">
                <a:tc>
                  <a:txBody>
                    <a:bodyPr/>
                    <a:lstStyle/>
                    <a:p>
                      <a:pPr>
                        <a:lnSpc>
                          <a:spcPct val="115000"/>
                        </a:lnSpc>
                        <a:tabLst>
                          <a:tab pos="900430" algn="l"/>
                        </a:tabLst>
                      </a:pPr>
                      <a:r>
                        <a:rPr lang="ru-RU" sz="1600" dirty="0">
                          <a:effectLst/>
                        </a:rPr>
                        <a:t>- налог на доходы физических лиц</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930 224,2</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84,5</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dirty="0">
                          <a:effectLst/>
                        </a:rPr>
                        <a:t>1 117 295,8</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90,4</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15000"/>
                        </a:lnSpc>
                        <a:spcBef>
                          <a:spcPts val="1200"/>
                        </a:spcBef>
                      </a:pPr>
                      <a:r>
                        <a:rPr lang="ru-RU" sz="1600">
                          <a:effectLst/>
                        </a:rPr>
                        <a:t>1 335 546,2</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88,4</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99473666"/>
                  </a:ext>
                </a:extLst>
              </a:tr>
              <a:tr h="1266024">
                <a:tc>
                  <a:txBody>
                    <a:bodyPr/>
                    <a:lstStyle/>
                    <a:p>
                      <a:pPr>
                        <a:lnSpc>
                          <a:spcPct val="115000"/>
                        </a:lnSpc>
                        <a:tabLst>
                          <a:tab pos="900430" algn="l"/>
                        </a:tabLst>
                      </a:pPr>
                      <a:r>
                        <a:rPr lang="ru-RU" sz="1600">
                          <a:effectLst/>
                        </a:rPr>
                        <a:t>- акцизы по подакцизным товарам (продукции)</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Bef>
                          <a:spcPts val="1200"/>
                        </a:spcBef>
                      </a:pPr>
                      <a:r>
                        <a:rPr lang="ru-RU" sz="1600">
                          <a:effectLst/>
                        </a:rPr>
                        <a:t>3 591,9</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0,5</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4 016,1</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0,3</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5 562,9</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0,4</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16231100"/>
                  </a:ext>
                </a:extLst>
              </a:tr>
            </a:tbl>
          </a:graphicData>
        </a:graphic>
      </p:graphicFrame>
    </p:spTree>
    <p:extLst>
      <p:ext uri="{BB962C8B-B14F-4D97-AF65-F5344CB8AC3E}">
        <p14:creationId xmlns:p14="http://schemas.microsoft.com/office/powerpoint/2010/main" val="395601072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64</a:t>
            </a:fld>
            <a:endParaRPr lang="ru-RU" dirty="0">
              <a:solidFill>
                <a:schemeClr val="tx1"/>
              </a:solidFill>
            </a:endParaRPr>
          </a:p>
        </p:txBody>
      </p:sp>
      <p:graphicFrame>
        <p:nvGraphicFramePr>
          <p:cNvPr id="3" name="Таблица 2">
            <a:extLst>
              <a:ext uri="{FF2B5EF4-FFF2-40B4-BE49-F238E27FC236}">
                <a16:creationId xmlns:a16="http://schemas.microsoft.com/office/drawing/2014/main" id="{4EA1A75A-221C-4BEF-B668-A05134D3D437}"/>
              </a:ext>
            </a:extLst>
          </p:cNvPr>
          <p:cNvGraphicFramePr>
            <a:graphicFrameLocks noGrp="1"/>
          </p:cNvGraphicFramePr>
          <p:nvPr>
            <p:extLst>
              <p:ext uri="{D42A27DB-BD31-4B8C-83A1-F6EECF244321}">
                <p14:modId xmlns:p14="http://schemas.microsoft.com/office/powerpoint/2010/main" val="1659729013"/>
              </p:ext>
            </p:extLst>
          </p:nvPr>
        </p:nvGraphicFramePr>
        <p:xfrm>
          <a:off x="539552" y="1268761"/>
          <a:ext cx="7992887" cy="4678172"/>
        </p:xfrm>
        <a:graphic>
          <a:graphicData uri="http://schemas.openxmlformats.org/drawingml/2006/table">
            <a:tbl>
              <a:tblPr firstRow="1" firstCol="1" bandRow="1">
                <a:tableStyleId>{5C22544A-7EE6-4342-B048-85BDC9FD1C3A}</a:tableStyleId>
              </a:tblPr>
              <a:tblGrid>
                <a:gridCol w="2070818">
                  <a:extLst>
                    <a:ext uri="{9D8B030D-6E8A-4147-A177-3AD203B41FA5}">
                      <a16:colId xmlns:a16="http://schemas.microsoft.com/office/drawing/2014/main" val="2342532232"/>
                    </a:ext>
                  </a:extLst>
                </a:gridCol>
                <a:gridCol w="1186685">
                  <a:extLst>
                    <a:ext uri="{9D8B030D-6E8A-4147-A177-3AD203B41FA5}">
                      <a16:colId xmlns:a16="http://schemas.microsoft.com/office/drawing/2014/main" val="4214713058"/>
                    </a:ext>
                  </a:extLst>
                </a:gridCol>
                <a:gridCol w="745430">
                  <a:extLst>
                    <a:ext uri="{9D8B030D-6E8A-4147-A177-3AD203B41FA5}">
                      <a16:colId xmlns:a16="http://schemas.microsoft.com/office/drawing/2014/main" val="2605027648"/>
                    </a:ext>
                  </a:extLst>
                </a:gridCol>
                <a:gridCol w="1186685">
                  <a:extLst>
                    <a:ext uri="{9D8B030D-6E8A-4147-A177-3AD203B41FA5}">
                      <a16:colId xmlns:a16="http://schemas.microsoft.com/office/drawing/2014/main" val="1089599378"/>
                    </a:ext>
                  </a:extLst>
                </a:gridCol>
                <a:gridCol w="807886">
                  <a:extLst>
                    <a:ext uri="{9D8B030D-6E8A-4147-A177-3AD203B41FA5}">
                      <a16:colId xmlns:a16="http://schemas.microsoft.com/office/drawing/2014/main" val="4239632737"/>
                    </a:ext>
                  </a:extLst>
                </a:gridCol>
                <a:gridCol w="1186685">
                  <a:extLst>
                    <a:ext uri="{9D8B030D-6E8A-4147-A177-3AD203B41FA5}">
                      <a16:colId xmlns:a16="http://schemas.microsoft.com/office/drawing/2014/main" val="2077024941"/>
                    </a:ext>
                  </a:extLst>
                </a:gridCol>
                <a:gridCol w="808698">
                  <a:extLst>
                    <a:ext uri="{9D8B030D-6E8A-4147-A177-3AD203B41FA5}">
                      <a16:colId xmlns:a16="http://schemas.microsoft.com/office/drawing/2014/main" val="4014363772"/>
                    </a:ext>
                  </a:extLst>
                </a:gridCol>
              </a:tblGrid>
              <a:tr h="1028308">
                <a:tc>
                  <a:txBody>
                    <a:bodyPr/>
                    <a:lstStyle/>
                    <a:p>
                      <a:pPr>
                        <a:lnSpc>
                          <a:spcPct val="115000"/>
                        </a:lnSpc>
                        <a:tabLst>
                          <a:tab pos="900430" algn="l"/>
                        </a:tabLst>
                      </a:pPr>
                      <a:r>
                        <a:rPr lang="ru-RU" sz="1600" dirty="0">
                          <a:effectLst/>
                        </a:rPr>
                        <a:t>- налог, взимаемый в связи с применением упрощенной системы налогообложения</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Bef>
                          <a:spcPts val="1200"/>
                        </a:spcBef>
                      </a:pPr>
                      <a:r>
                        <a:rPr lang="ru-RU" sz="1600">
                          <a:effectLst/>
                        </a:rPr>
                        <a:t>33 396,3</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3,0</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31 718,8</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2,6</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51 958,8</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3,4</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68641561"/>
                  </a:ext>
                </a:extLst>
              </a:tr>
              <a:tr h="1028308">
                <a:tc>
                  <a:txBody>
                    <a:bodyPr/>
                    <a:lstStyle/>
                    <a:p>
                      <a:pPr>
                        <a:lnSpc>
                          <a:spcPct val="115000"/>
                        </a:lnSpc>
                        <a:tabLst>
                          <a:tab pos="900430" algn="l"/>
                        </a:tabLst>
                      </a:pPr>
                      <a:r>
                        <a:rPr lang="ru-RU" sz="1600" dirty="0">
                          <a:effectLst/>
                        </a:rPr>
                        <a:t>-единый налог на вмененный доход для отдельных видов деятельности</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Bef>
                          <a:spcPts val="1200"/>
                        </a:spcBef>
                      </a:pPr>
                      <a:r>
                        <a:rPr lang="ru-RU" sz="1600" dirty="0">
                          <a:effectLst/>
                        </a:rPr>
                        <a:t>13 574,9</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1,2</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4 170,2</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0,3</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51,6</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0,01</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50848786"/>
                  </a:ext>
                </a:extLst>
              </a:tr>
              <a:tr h="767110">
                <a:tc>
                  <a:txBody>
                    <a:bodyPr/>
                    <a:lstStyle/>
                    <a:p>
                      <a:pPr>
                        <a:lnSpc>
                          <a:spcPct val="115000"/>
                        </a:lnSpc>
                        <a:tabLst>
                          <a:tab pos="900430" algn="l"/>
                        </a:tabLst>
                      </a:pPr>
                      <a:r>
                        <a:rPr lang="ru-RU" sz="1600">
                          <a:effectLst/>
                        </a:rPr>
                        <a:t>- единый сельскохозяйственный налог</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Bef>
                          <a:spcPts val="1200"/>
                        </a:spcBef>
                      </a:pPr>
                      <a:r>
                        <a:rPr lang="ru-RU" sz="1600">
                          <a:effectLst/>
                        </a:rPr>
                        <a:t>106 092,9</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9,6</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66 645,4</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5,4</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102 663,5</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6,8</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4207953"/>
                  </a:ext>
                </a:extLst>
              </a:tr>
              <a:tr h="1028308">
                <a:tc>
                  <a:txBody>
                    <a:bodyPr/>
                    <a:lstStyle/>
                    <a:p>
                      <a:pPr>
                        <a:lnSpc>
                          <a:spcPct val="115000"/>
                        </a:lnSpc>
                        <a:tabLst>
                          <a:tab pos="900430" algn="l"/>
                        </a:tabLst>
                      </a:pPr>
                      <a:r>
                        <a:rPr lang="ru-RU" sz="1600">
                          <a:effectLst/>
                        </a:rPr>
                        <a:t>- налог, взимаемый в связи с применением патентной системы налогообложения</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Bef>
                          <a:spcPts val="1200"/>
                        </a:spcBef>
                      </a:pPr>
                      <a:r>
                        <a:rPr lang="ru-RU" sz="1600">
                          <a:effectLst/>
                        </a:rPr>
                        <a:t>3 962,8</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0,4</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4 127,9</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0,3</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3 807,0 </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0,3</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183078633"/>
                  </a:ext>
                </a:extLst>
              </a:tr>
              <a:tr h="505913">
                <a:tc>
                  <a:txBody>
                    <a:bodyPr/>
                    <a:lstStyle/>
                    <a:p>
                      <a:pPr>
                        <a:lnSpc>
                          <a:spcPct val="115000"/>
                        </a:lnSpc>
                        <a:tabLst>
                          <a:tab pos="900430" algn="l"/>
                        </a:tabLst>
                      </a:pPr>
                      <a:r>
                        <a:rPr lang="ru-RU" sz="1600">
                          <a:effectLst/>
                        </a:rPr>
                        <a:t>- государственная пошлина</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Bef>
                          <a:spcPts val="1200"/>
                        </a:spcBef>
                      </a:pPr>
                      <a:r>
                        <a:rPr lang="ru-RU" sz="1600">
                          <a:effectLst/>
                        </a:rPr>
                        <a:t>9 419,5</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0,9</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8 572,3</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a:effectLst/>
                        </a:rPr>
                        <a:t>0,7</a:t>
                      </a:r>
                      <a:endParaRPr lang="ru-RU" sz="160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10 525,3</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Bef>
                          <a:spcPts val="1200"/>
                        </a:spcBef>
                      </a:pPr>
                      <a:r>
                        <a:rPr lang="ru-RU" sz="1600" dirty="0">
                          <a:effectLst/>
                        </a:rPr>
                        <a:t>0,7</a:t>
                      </a:r>
                      <a:endParaRPr lang="ru-RU" sz="16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43001332"/>
                  </a:ext>
                </a:extLst>
              </a:tr>
            </a:tbl>
          </a:graphicData>
        </a:graphic>
      </p:graphicFrame>
    </p:spTree>
    <p:extLst>
      <p:ext uri="{BB962C8B-B14F-4D97-AF65-F5344CB8AC3E}">
        <p14:creationId xmlns:p14="http://schemas.microsoft.com/office/powerpoint/2010/main" val="19740775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16939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90170" marR="168910" indent="269875" algn="just">
              <a:lnSpc>
                <a:spcPct val="150000"/>
              </a:lnSpc>
              <a:spcAft>
                <a:spcPts val="0"/>
              </a:spcAft>
              <a:tabLst>
                <a:tab pos="1064260" algn="l"/>
              </a:tabLst>
            </a:pPr>
            <a:r>
              <a:rPr lang="ru-RU" sz="1800" dirty="0">
                <a:solidFill>
                  <a:srgbClr val="000000"/>
                </a:solidFill>
                <a:effectLst/>
                <a:latin typeface="Times New Roman" panose="02020603050405020304" pitchFamily="18" charset="0"/>
                <a:ea typeface="Times New Roman" panose="02020603050405020304" pitchFamily="18" charset="0"/>
              </a:rPr>
              <a:t>Общая сумма налоговых доходов в целом имеет положительную динамику. С 2020 года по 2022 год наблюдается увеличение показателя на 409 852,5 тыс. рублей или на 37,3 %.     </a:t>
            </a:r>
          </a:p>
          <a:p>
            <a:pPr marR="168910" algn="just">
              <a:lnSpc>
                <a:spcPct val="150000"/>
              </a:lnSpc>
              <a:tabLst>
                <a:tab pos="1064260" algn="l"/>
              </a:tabLst>
            </a:pPr>
            <a:r>
              <a:rPr lang="ru-RU" sz="1800" dirty="0">
                <a:solidFill>
                  <a:srgbClr val="000000"/>
                </a:solidFill>
                <a:effectLst/>
                <a:latin typeface="Times New Roman" panose="02020603050405020304" pitchFamily="18" charset="0"/>
                <a:ea typeface="Times New Roman" panose="02020603050405020304" pitchFamily="18" charset="0"/>
              </a:rPr>
              <a:t>Из таблицы видно, что первое место по налоговым доходам занимает налог на доходы физических лиц, на втором месте – единый сельскохозяйственный налог и на третьем месте – налог, взимаемый в связи с применением упрощенной системы налогообложения. </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65</a:t>
            </a:fld>
            <a:endParaRPr lang="ru-RU" dirty="0">
              <a:solidFill>
                <a:schemeClr val="tx1"/>
              </a:solidFill>
            </a:endParaRPr>
          </a:p>
        </p:txBody>
      </p:sp>
    </p:spTree>
    <p:extLst>
      <p:ext uri="{BB962C8B-B14F-4D97-AF65-F5344CB8AC3E}">
        <p14:creationId xmlns:p14="http://schemas.microsoft.com/office/powerpoint/2010/main" val="350827933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16939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168910" algn="just">
              <a:lnSpc>
                <a:spcPct val="150000"/>
              </a:lnSpc>
              <a:tabLst>
                <a:tab pos="1064260" algn="l"/>
              </a:tabLst>
            </a:pPr>
            <a:r>
              <a:rPr lang="ru-RU" sz="1800" dirty="0">
                <a:solidFill>
                  <a:srgbClr val="000000"/>
                </a:solidFill>
                <a:effectLst/>
                <a:latin typeface="Times New Roman" panose="02020603050405020304" pitchFamily="18" charset="0"/>
                <a:ea typeface="Times New Roman" panose="02020603050405020304" pitchFamily="18" charset="0"/>
              </a:rPr>
              <a:t>Основная часть доходов бюджета Кольского муниципального района в 2020-2022 гг. сформирована за счет поступлений по налогу на доходы физических лиц. Доля налога на доходы с физических лиц в общей сумме доходов бюджета в 2020 году составила 84,5 %, в 2021 году — 90,4 %, в 2022 году — 88,4 %. Можно отметить, что налог на доходы с физических лиц ежегодно увеличивается. Это происходит в результате роста поступлений, связанных с увеличением заработной платы работникам бюджетных учреждений, повышением минимального размера оплаты труда, а также с увеличением поступлений от предприятий отрасли строительства и рыболовства.</a:t>
            </a:r>
          </a:p>
          <a:p>
            <a:pPr marR="168910" algn="just">
              <a:lnSpc>
                <a:spcPct val="150000"/>
              </a:lnSpc>
              <a:tabLst>
                <a:tab pos="1064260" algn="l"/>
              </a:tabLst>
            </a:pPr>
            <a:r>
              <a:rPr lang="ru-RU" sz="1800" dirty="0">
                <a:solidFill>
                  <a:srgbClr val="000000"/>
                </a:solidFill>
                <a:effectLst/>
                <a:latin typeface="Times New Roman" panose="02020603050405020304" pitchFamily="18" charset="0"/>
                <a:ea typeface="Times New Roman" panose="02020603050405020304" pitchFamily="18" charset="0"/>
              </a:rPr>
              <a:t>На протяжении всего анализируемого периода за 2020-2022 годы увеличивается поступление акцизов по подакцизным товарам.</a:t>
            </a:r>
          </a:p>
          <a:p>
            <a:pPr marR="165100" algn="just">
              <a:lnSpc>
                <a:spcPct val="150000"/>
              </a:lnSpc>
            </a:pP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66</a:t>
            </a:fld>
            <a:endParaRPr lang="ru-RU" dirty="0">
              <a:solidFill>
                <a:schemeClr val="tx1"/>
              </a:solidFill>
            </a:endParaRPr>
          </a:p>
        </p:txBody>
      </p:sp>
    </p:spTree>
    <p:extLst>
      <p:ext uri="{BB962C8B-B14F-4D97-AF65-F5344CB8AC3E}">
        <p14:creationId xmlns:p14="http://schemas.microsoft.com/office/powerpoint/2010/main" val="31339553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516939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R="165100" algn="just">
              <a:lnSpc>
                <a:spcPct val="150000"/>
              </a:lnSpc>
            </a:pPr>
            <a:r>
              <a:rPr lang="ru-RU" sz="1800" dirty="0">
                <a:effectLst/>
                <a:latin typeface="Times New Roman" panose="02020603050405020304" pitchFamily="18" charset="0"/>
                <a:ea typeface="Times New Roman" panose="02020603050405020304" pitchFamily="18" charset="0"/>
              </a:rPr>
              <a:t>В соответствии с Законом Мурманской области от 10.12.2007                               № 916-01-ЗМО «О межбюджетных отношениях в Мурманской области» в местные бюджеты перечисляется 10,0%, поступивших в консолидированный бюджет Мурманской области, налоговых доходов от акцизов на автомобильный и прямогонный бензин, дизельное топливо, моторные масла </a:t>
            </a:r>
            <a:endParaRPr lang="ru-RU" sz="1800" dirty="0">
              <a:solidFill>
                <a:srgbClr val="000000"/>
              </a:solidFill>
              <a:effectLst/>
              <a:latin typeface="Times New Roman" panose="02020603050405020304" pitchFamily="18" charset="0"/>
              <a:ea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67</a:t>
            </a:fld>
            <a:endParaRPr lang="ru-RU" dirty="0">
              <a:solidFill>
                <a:schemeClr val="tx1"/>
              </a:solidFill>
            </a:endParaRPr>
          </a:p>
        </p:txBody>
      </p:sp>
    </p:spTree>
    <p:extLst>
      <p:ext uri="{BB962C8B-B14F-4D97-AF65-F5344CB8AC3E}">
        <p14:creationId xmlns:p14="http://schemas.microsoft.com/office/powerpoint/2010/main" val="791088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Муниципальное образование Кольский муниципальный район имеет собственный бюджет. Бюджет разрабатывается и утверждается в форме решения Совета депутатов Кольского района. </a:t>
            </a:r>
          </a:p>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Формирование, утверждение, исполнение бюджета Кольского района и контроль за его исполнением осуществляются органами местного самоуправления самостоятельно с соблюдением требований, установленных Бюджетным кодексом Российской Федерации, Федеральным законом от 06 октября 2003 № 131-ФЗ «Об общих принципах организации местного самоуправления в Российской Федерации», а также принимаемыми в соответствии с ними законами Мурманской области.</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7</a:t>
            </a:fld>
            <a:endParaRPr lang="ru-RU" dirty="0">
              <a:solidFill>
                <a:schemeClr val="tx1"/>
              </a:solidFill>
            </a:endParaRPr>
          </a:p>
        </p:txBody>
      </p:sp>
    </p:spTree>
    <p:extLst>
      <p:ext uri="{BB962C8B-B14F-4D97-AF65-F5344CB8AC3E}">
        <p14:creationId xmlns:p14="http://schemas.microsoft.com/office/powerpoint/2010/main" val="3505875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Администрация муниципального образования Кольский район – исполнительно-распорядительный орган муниципального образования, наделенный уставом полномочиями по решению вопросов местного значения и полномочиями для осуществления отдельных государственных полномочий, переданных федеральными законами и законами Мурманской области. Администрация обладает правами юридического лица, осуществляет свою деятельность в соответствии с законодательством, уставом, решениями Совета депутатов. Администрацией Кольского района руководит глава администрации Кольского района.</a:t>
            </a: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8</a:t>
            </a:fld>
            <a:endParaRPr lang="ru-RU" dirty="0">
              <a:solidFill>
                <a:schemeClr val="tx1"/>
              </a:solidFill>
            </a:endParaRPr>
          </a:p>
        </p:txBody>
      </p:sp>
    </p:spTree>
    <p:extLst>
      <p:ext uri="{BB962C8B-B14F-4D97-AF65-F5344CB8AC3E}">
        <p14:creationId xmlns:p14="http://schemas.microsoft.com/office/powerpoint/2010/main" val="4045659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54"/>
          <p:cNvCxnSpPr>
            <a:cxnSpLocks noChangeShapeType="1"/>
          </p:cNvCxnSpPr>
          <p:nvPr/>
        </p:nvCxnSpPr>
        <p:spPr bwMode="auto">
          <a:xfrm>
            <a:off x="0" y="764704"/>
            <a:ext cx="9144001"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cxnSp>
        <p:nvCxnSpPr>
          <p:cNvPr id="9" name="Прямая соединительная линия 54"/>
          <p:cNvCxnSpPr>
            <a:cxnSpLocks noChangeShapeType="1"/>
          </p:cNvCxnSpPr>
          <p:nvPr/>
        </p:nvCxnSpPr>
        <p:spPr bwMode="auto">
          <a:xfrm>
            <a:off x="0" y="6525344"/>
            <a:ext cx="9144000" cy="0"/>
          </a:xfrm>
          <a:prstGeom prst="line">
            <a:avLst/>
          </a:prstGeom>
          <a:noFill/>
          <a:ln w="76200" cmpd="thickThin">
            <a:solidFill>
              <a:srgbClr val="FF0000"/>
            </a:solidFill>
            <a:round/>
            <a:headEnd/>
            <a:tailEnd/>
          </a:ln>
          <a:extLst>
            <a:ext uri="{909E8E84-426E-40DD-AFC4-6F175D3DCCD1}">
              <a14:hiddenFill xmlns:a14="http://schemas.microsoft.com/office/drawing/2010/main">
                <a:noFill/>
              </a14:hiddenFill>
            </a:ext>
          </a:extLst>
        </p:spPr>
      </p:cxnSp>
      <p:sp>
        <p:nvSpPr>
          <p:cNvPr id="10" name="Прямоугольник 9"/>
          <p:cNvSpPr/>
          <p:nvPr/>
        </p:nvSpPr>
        <p:spPr>
          <a:xfrm>
            <a:off x="899592" y="764704"/>
            <a:ext cx="7560840" cy="584775"/>
          </a:xfrm>
          <a:prstGeom prst="rect">
            <a:avLst/>
          </a:prstGeom>
        </p:spPr>
        <p:txBody>
          <a:bodyPr wrap="square">
            <a:spAutoFit/>
          </a:bodyPr>
          <a:lstStyle/>
          <a:p>
            <a:endParaRPr lang="ru-RU" sz="3200" dirty="0"/>
          </a:p>
        </p:txBody>
      </p:sp>
      <p:pic>
        <p:nvPicPr>
          <p:cNvPr id="13" name="Picture 8">
            <a:extLst>
              <a:ext uri="{FF2B5EF4-FFF2-40B4-BE49-F238E27FC236}">
                <a16:creationId xmlns:a16="http://schemas.microsoft.com/office/drawing/2014/main" id="{FA4DFBF9-5EAE-4F04-ACB5-013B65023A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40" y="113594"/>
            <a:ext cx="813552" cy="58474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скругленные углы 13">
            <a:extLst>
              <a:ext uri="{FF2B5EF4-FFF2-40B4-BE49-F238E27FC236}">
                <a16:creationId xmlns:a16="http://schemas.microsoft.com/office/drawing/2014/main" id="{0479A702-1270-422B-AC30-3CDD1D58D28D}"/>
              </a:ext>
            </a:extLst>
          </p:cNvPr>
          <p:cNvSpPr/>
          <p:nvPr/>
        </p:nvSpPr>
        <p:spPr>
          <a:xfrm>
            <a:off x="611560" y="923901"/>
            <a:ext cx="8208911" cy="48874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indent="449580" algn="just">
              <a:lnSpc>
                <a:spcPct val="150000"/>
              </a:lnSpc>
            </a:pPr>
            <a:r>
              <a:rPr lang="ru-RU" sz="1800" dirty="0">
                <a:solidFill>
                  <a:srgbClr val="000000"/>
                </a:solidFill>
                <a:effectLst/>
                <a:latin typeface="Times New Roman" panose="02020603050405020304" pitchFamily="18" charset="0"/>
                <a:ea typeface="Times New Roman" panose="02020603050405020304" pitchFamily="18" charset="0"/>
              </a:rPr>
              <a:t>Структуру администрации составляют Глава муниципального образования Кольский район, Глава администрации Кольского района, заместители главы администрации Кольского района, а также различные управления и отделы, которые обеспечивают постоянное функционирование органов местного самоуправления.</a:t>
            </a:r>
          </a:p>
          <a:p>
            <a:pPr indent="450215" algn="just">
              <a:lnSpc>
                <a:spcPct val="150000"/>
              </a:lnSpc>
              <a:spcAft>
                <a:spcPts val="800"/>
              </a:spcAft>
            </a:pP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Овал 7">
            <a:extLst>
              <a:ext uri="{FF2B5EF4-FFF2-40B4-BE49-F238E27FC236}">
                <a16:creationId xmlns:a16="http://schemas.microsoft.com/office/drawing/2014/main" id="{881B8E6E-E29B-4C36-9EAB-8306A2371671}"/>
              </a:ext>
            </a:extLst>
          </p:cNvPr>
          <p:cNvSpPr/>
          <p:nvPr/>
        </p:nvSpPr>
        <p:spPr>
          <a:xfrm>
            <a:off x="8372418" y="40198"/>
            <a:ext cx="683581" cy="487342"/>
          </a:xfrm>
          <a:prstGeom prst="ellipse">
            <a:avLst/>
          </a:prstGeom>
          <a:solidFill>
            <a:srgbClr val="FF0000"/>
          </a:solidFill>
          <a:ln>
            <a:solidFill>
              <a:schemeClr val="bg1"/>
            </a:solidFill>
          </a:ln>
        </p:spPr>
        <p:style>
          <a:lnRef idx="1">
            <a:schemeClr val="accent2"/>
          </a:lnRef>
          <a:fillRef idx="2">
            <a:schemeClr val="accent2"/>
          </a:fillRef>
          <a:effectRef idx="1">
            <a:schemeClr val="accent2"/>
          </a:effectRef>
          <a:fontRef idx="minor">
            <a:schemeClr val="dk1"/>
          </a:fontRef>
        </p:style>
        <p:txBody>
          <a:bodyPr lIns="121917" tIns="60958" rIns="121917" bIns="60958" anchor="ctr"/>
          <a:lstStyle/>
          <a:p>
            <a:pPr algn="ctr" eaLnBrk="1" hangingPunct="1">
              <a:defRPr/>
            </a:pPr>
            <a:fld id="{EAE1A952-1183-40D3-866F-F7A88D6C5395}" type="slidenum">
              <a:rPr lang="ru-RU" b="1">
                <a:solidFill>
                  <a:schemeClr val="bg1"/>
                </a:solidFill>
              </a:rPr>
              <a:pPr algn="ctr" eaLnBrk="1" hangingPunct="1">
                <a:defRPr/>
              </a:pPr>
              <a:t>9</a:t>
            </a:fld>
            <a:endParaRPr lang="ru-RU" dirty="0">
              <a:solidFill>
                <a:schemeClr val="tx1"/>
              </a:solidFill>
            </a:endParaRPr>
          </a:p>
        </p:txBody>
      </p:sp>
    </p:spTree>
    <p:extLst>
      <p:ext uri="{BB962C8B-B14F-4D97-AF65-F5344CB8AC3E}">
        <p14:creationId xmlns:p14="http://schemas.microsoft.com/office/powerpoint/2010/main" val="676658252"/>
      </p:ext>
    </p:extLst>
  </p:cSld>
  <p:clrMapOvr>
    <a:masterClrMapping/>
  </p:clrMapOvr>
</p:sld>
</file>

<file path=ppt/theme/theme1.xml><?xml version="1.0" encoding="utf-8"?>
<a:theme xmlns:a="http://schemas.openxmlformats.org/drawingml/2006/main" name="Доклад Иванова ДОТ">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Доклад Иванова ДОТ</Template>
  <TotalTime>3932</TotalTime>
  <Words>4242</Words>
  <Application>Microsoft Office PowerPoint</Application>
  <PresentationFormat>Экран (4:3)</PresentationFormat>
  <Paragraphs>459</Paragraphs>
  <Slides>67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67</vt:i4>
      </vt:variant>
    </vt:vector>
  </HeadingPairs>
  <TitlesOfParts>
    <vt:vector size="72" baseType="lpstr">
      <vt:lpstr>Arial</vt:lpstr>
      <vt:lpstr>Calibri</vt:lpstr>
      <vt:lpstr>Merriweather</vt:lpstr>
      <vt:lpstr>Times New Roman</vt:lpstr>
      <vt:lpstr>Доклад Иванова ДОТ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diakov.net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RePack by Diakov</dc:creator>
  <cp:lastModifiedBy>HOME</cp:lastModifiedBy>
  <cp:revision>267</cp:revision>
  <dcterms:created xsi:type="dcterms:W3CDTF">2016-06-13T20:07:52Z</dcterms:created>
  <dcterms:modified xsi:type="dcterms:W3CDTF">2024-04-10T17:19:35Z</dcterms:modified>
</cp:coreProperties>
</file>